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MS Shell Dlg 2" panose="020B0604030504040204" pitchFamily="34" charset="0"/>
      <p:regular r:id="rId28"/>
      <p:bold r:id="rId29"/>
    </p:embeddedFont>
    <p:embeddedFont>
      <p:font typeface="Wingdings 3" panose="05040102010807070707" pitchFamily="18" charset="2"/>
      <p:regular r:id="rId30"/>
    </p:embeddedFont>
  </p:embeddedFontLst>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B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898" y="3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and welcome to this security policy presentation. In this presentation I hope to show you the importance of security in development and usage of programs.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pPr marL="0" lvl="0" indent="0" algn="r" rtl="0">
              <a:spcBef>
                <a:spcPts val="0"/>
              </a:spcBef>
              <a:spcAft>
                <a:spcPts val="0"/>
              </a:spcAft>
              <a:buNone/>
            </a:pPr>
            <a:fld id="{00000000-1234-1234-1234-123412341234}"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88210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67251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0251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118352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4330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064166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84888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38057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88358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18022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909576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44887320"/>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5.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2.mp3"/><Relationship Id="rId7" Type="http://schemas.openxmlformats.org/officeDocument/2006/relationships/notesSlide" Target="../notesSlides/notesSlide9.xml"/><Relationship Id="rId2" Type="http://schemas.microsoft.com/office/2007/relationships/media" Target="../media/media12.mp3"/><Relationship Id="rId1" Type="http://schemas.openxmlformats.org/officeDocument/2006/relationships/tags" Target="../tags/tag10.xml"/><Relationship Id="rId6" Type="http://schemas.openxmlformats.org/officeDocument/2006/relationships/slideLayout" Target="../slideLayouts/slideLayout2.xml"/><Relationship Id="rId5" Type="http://schemas.openxmlformats.org/officeDocument/2006/relationships/audio" Target="../media/media13.mp3"/><Relationship Id="rId10" Type="http://schemas.openxmlformats.org/officeDocument/2006/relationships/image" Target="../media/image5.png"/><Relationship Id="rId4" Type="http://schemas.microsoft.com/office/2007/relationships/media" Target="../media/media13.mp3"/><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audio" Target="../media/media14.mp3"/><Relationship Id="rId7" Type="http://schemas.openxmlformats.org/officeDocument/2006/relationships/image" Target="../media/image5.png"/><Relationship Id="rId2" Type="http://schemas.microsoft.com/office/2007/relationships/media" Target="../media/media14.mp3"/><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5.mp3"/><Relationship Id="rId7" Type="http://schemas.openxmlformats.org/officeDocument/2006/relationships/image" Target="../media/image15.jpeg"/><Relationship Id="rId2" Type="http://schemas.microsoft.com/office/2007/relationships/media" Target="../media/media15.mp3"/><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p3"/><Relationship Id="rId7" Type="http://schemas.openxmlformats.org/officeDocument/2006/relationships/image" Target="../media/image5.png"/><Relationship Id="rId2" Type="http://schemas.microsoft.com/office/2007/relationships/media" Target="../media/media16.mp3"/><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7.mp3"/><Relationship Id="rId7" Type="http://schemas.openxmlformats.org/officeDocument/2006/relationships/image" Target="../media/image4.png"/><Relationship Id="rId2" Type="http://schemas.microsoft.com/office/2007/relationships/media" Target="../media/media17.mp3"/><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owasp.org/www-project-developer-guide/draft/foundations/security_principles/" TargetMode="External"/><Relationship Id="rId3" Type="http://schemas.openxmlformats.org/officeDocument/2006/relationships/notesSlide" Target="../notesSlides/notesSlide14.xml"/><Relationship Id="rId7" Type="http://schemas.openxmlformats.org/officeDocument/2006/relationships/hyperlink" Target="https://jatheon.com/blog/data-at-rest-data-in-motion-data-in-use/"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www.strongdm.com/blog/aaa-security" TargetMode="External"/><Relationship Id="rId11" Type="http://schemas.openxmlformats.org/officeDocument/2006/relationships/image" Target="../media/image4.png"/><Relationship Id="rId5" Type="http://schemas.openxmlformats.org/officeDocument/2006/relationships/hyperlink" Target="https://www.tigera.io/learn/guides/devsecops/devsecops-tools/#:~:text=ThreatModeler%20aims%20to%20help%20enterprises%20effectively%20manage,various%20clouds%2C%20including%20AWS%20and%20Microsoft%20Azure" TargetMode="External"/><Relationship Id="rId10" Type="http://schemas.openxmlformats.org/officeDocument/2006/relationships/hyperlink" Target="https://gemini.google.com/" TargetMode="External"/><Relationship Id="rId4" Type="http://schemas.openxmlformats.org/officeDocument/2006/relationships/hyperlink" Target="https://www.practical-devsecops.com/what-is-devsecops-pipelines/" TargetMode="External"/><Relationship Id="rId9" Type="http://schemas.openxmlformats.org/officeDocument/2006/relationships/hyperlink" Target="https://wiki.sei.cmu.edu/confluenc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p3"/><Relationship Id="rId7" Type="http://schemas.openxmlformats.org/officeDocument/2006/relationships/image" Target="../media/image4.png"/><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p3"/><Relationship Id="rId7" Type="http://schemas.openxmlformats.org/officeDocument/2006/relationships/image" Target="../media/image5.png"/><Relationship Id="rId2" Type="http://schemas.microsoft.com/office/2007/relationships/media" Target="../media/media3.mp3"/><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p3"/><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5.png"/><Relationship Id="rId2" Type="http://schemas.microsoft.com/office/2007/relationships/media" Target="../media/media5.mp3"/><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audio" Target="../media/media6.mp3"/><Relationship Id="rId7" Type="http://schemas.openxmlformats.org/officeDocument/2006/relationships/image" Target="../media/image7.png"/><Relationship Id="rId2" Type="http://schemas.microsoft.com/office/2007/relationships/media" Target="../media/media6.mp3"/><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7.mp3"/><Relationship Id="rId7" Type="http://schemas.openxmlformats.org/officeDocument/2006/relationships/image" Target="../media/image8.png"/><Relationship Id="rId2" Type="http://schemas.microsoft.com/office/2007/relationships/media" Target="../media/media7.mp3"/><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8.mp3"/><Relationship Id="rId7" Type="http://schemas.openxmlformats.org/officeDocument/2006/relationships/image" Target="../media/image9.png"/><Relationship Id="rId2" Type="http://schemas.microsoft.com/office/2007/relationships/media" Target="../media/media8.mp3"/><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2331720" y="2516452"/>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2499360" y="4341548"/>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Steven Anderson</a:t>
            </a:r>
            <a:endParaRPr dirty="0"/>
          </a:p>
        </p:txBody>
      </p:sp>
      <p:pic>
        <p:nvPicPr>
          <p:cNvPr id="146" name="Google Shape;146;p1" descr="Green Pace logo"/>
          <p:cNvPicPr preferRelativeResize="0"/>
          <p:nvPr/>
        </p:nvPicPr>
        <p:blipFill>
          <a:blip r:embed="rId6">
            <a:alphaModFix/>
          </a:blip>
          <a:stretch>
            <a:fillRect/>
          </a:stretch>
        </p:blipFill>
        <p:spPr>
          <a:xfrm>
            <a:off x="8856244" y="55762"/>
            <a:ext cx="3335756" cy="3786772"/>
          </a:xfrm>
          <a:prstGeom prst="rect">
            <a:avLst/>
          </a:prstGeom>
          <a:noFill/>
          <a:ln>
            <a:noFill/>
          </a:ln>
        </p:spPr>
      </p:pic>
      <p:pic>
        <p:nvPicPr>
          <p:cNvPr id="2" name="luvvoice.com-20241018-m26QDk">
            <a:hlinkClick r:id="" action="ppaction://media"/>
            <a:extLst>
              <a:ext uri="{FF2B5EF4-FFF2-40B4-BE49-F238E27FC236}">
                <a16:creationId xmlns:a16="http://schemas.microsoft.com/office/drawing/2014/main" id="{DF6F0E45-8582-DB16-E45A-7362ECD7114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33805" y="6141085"/>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160"/>
    </mc:Choice>
    <mc:Fallback xmlns="">
      <p:transition spd="slow" advTm="11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40D2-F089-C7AE-6996-BBDE672DAE0D}"/>
              </a:ext>
            </a:extLst>
          </p:cNvPr>
          <p:cNvSpPr>
            <a:spLocks noGrp="1"/>
          </p:cNvSpPr>
          <p:nvPr>
            <p:ph type="title"/>
          </p:nvPr>
        </p:nvSpPr>
        <p:spPr/>
        <p:txBody>
          <a:bodyPr/>
          <a:lstStyle/>
          <a:p>
            <a:pPr algn="l"/>
            <a:r>
              <a:rPr lang="en-US" dirty="0"/>
              <a:t>Test to Verify the Max Size is greater than a set value</a:t>
            </a:r>
          </a:p>
        </p:txBody>
      </p:sp>
      <p:pic>
        <p:nvPicPr>
          <p:cNvPr id="11" name="Content Placeholder 10">
            <a:extLst>
              <a:ext uri="{FF2B5EF4-FFF2-40B4-BE49-F238E27FC236}">
                <a16:creationId xmlns:a16="http://schemas.microsoft.com/office/drawing/2014/main" id="{11EB762D-6FD9-9A17-46AB-3D07CBE666E6}"/>
              </a:ext>
            </a:extLst>
          </p:cNvPr>
          <p:cNvPicPr>
            <a:picLocks noGrp="1" noChangeAspect="1"/>
          </p:cNvPicPr>
          <p:nvPr>
            <p:ph idx="1"/>
          </p:nvPr>
        </p:nvPicPr>
        <p:blipFill>
          <a:blip r:embed="rId4"/>
          <a:srcRect l="5334" t="46754" r="41074" b="24585"/>
          <a:stretch/>
        </p:blipFill>
        <p:spPr>
          <a:xfrm>
            <a:off x="1531044" y="2384983"/>
            <a:ext cx="9129911" cy="2746472"/>
          </a:xfrm>
        </p:spPr>
      </p:pic>
      <p:sp>
        <p:nvSpPr>
          <p:cNvPr id="12" name="TextBox 11">
            <a:extLst>
              <a:ext uri="{FF2B5EF4-FFF2-40B4-BE49-F238E27FC236}">
                <a16:creationId xmlns:a16="http://schemas.microsoft.com/office/drawing/2014/main" id="{7E72BFC9-B964-E3E6-ECB0-78523BA8E3B3}"/>
              </a:ext>
            </a:extLst>
          </p:cNvPr>
          <p:cNvSpPr txBox="1"/>
          <p:nvPr/>
        </p:nvSpPr>
        <p:spPr>
          <a:xfrm>
            <a:off x="1531044" y="5449779"/>
            <a:ext cx="9129911" cy="1200329"/>
          </a:xfrm>
          <a:prstGeom prst="rect">
            <a:avLst/>
          </a:prstGeom>
          <a:noFill/>
        </p:spPr>
        <p:txBody>
          <a:bodyPr wrap="square" rtlCol="0">
            <a:spAutoFit/>
          </a:bodyPr>
          <a:lstStyle/>
          <a:p>
            <a:r>
              <a:rPr lang="en-US" dirty="0"/>
              <a:t>This test uses a series of ASSERT_TRUE tests to check the size of collection to ensure it is greater than 0 than 1  than 5 and than 10</a:t>
            </a:r>
          </a:p>
          <a:p>
            <a:endParaRPr lang="en-US" dirty="0"/>
          </a:p>
          <a:p>
            <a:r>
              <a:rPr lang="en-US" dirty="0"/>
              <a:t>Useful to prevent assigning values into collection past it’s max size</a:t>
            </a:r>
          </a:p>
        </p:txBody>
      </p:sp>
      <p:pic>
        <p:nvPicPr>
          <p:cNvPr id="15" name="luvvoice.com-20241019-hTLRhp">
            <a:hlinkClick r:id="" action="ppaction://media"/>
            <a:extLst>
              <a:ext uri="{FF2B5EF4-FFF2-40B4-BE49-F238E27FC236}">
                <a16:creationId xmlns:a16="http://schemas.microsoft.com/office/drawing/2014/main" id="{74B121B0-2675-8024-9437-0DF45D5DF2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1473" y="6300669"/>
            <a:ext cx="487363" cy="487363"/>
          </a:xfrm>
          <a:prstGeom prst="rect">
            <a:avLst/>
          </a:prstGeom>
        </p:spPr>
      </p:pic>
    </p:spTree>
    <p:extLst>
      <p:ext uri="{BB962C8B-B14F-4D97-AF65-F5344CB8AC3E}">
        <p14:creationId xmlns:p14="http://schemas.microsoft.com/office/powerpoint/2010/main" val="1778838884"/>
      </p:ext>
    </p:extLst>
  </p:cSld>
  <p:clrMapOvr>
    <a:masterClrMapping/>
  </p:clrMapOvr>
  <mc:AlternateContent xmlns:mc="http://schemas.openxmlformats.org/markup-compatibility/2006" xmlns:p14="http://schemas.microsoft.com/office/powerpoint/2010/main">
    <mc:Choice Requires="p14">
      <p:transition spd="slow" p14:dur="2000" advTm="18744"/>
    </mc:Choice>
    <mc:Fallback xmlns="">
      <p:transition spd="slow" advTm="18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4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9077-BCE5-EE36-A6C2-E0344EDBC40C}"/>
              </a:ext>
            </a:extLst>
          </p:cNvPr>
          <p:cNvSpPr>
            <a:spLocks noGrp="1"/>
          </p:cNvSpPr>
          <p:nvPr>
            <p:ph type="title"/>
          </p:nvPr>
        </p:nvSpPr>
        <p:spPr/>
        <p:txBody>
          <a:bodyPr/>
          <a:lstStyle/>
          <a:p>
            <a:pPr algn="l"/>
            <a:r>
              <a:rPr lang="en-US" dirty="0"/>
              <a:t>Test to verify that resizing will decrease the collection</a:t>
            </a:r>
          </a:p>
        </p:txBody>
      </p:sp>
      <p:pic>
        <p:nvPicPr>
          <p:cNvPr id="5" name="Content Placeholder 4">
            <a:extLst>
              <a:ext uri="{FF2B5EF4-FFF2-40B4-BE49-F238E27FC236}">
                <a16:creationId xmlns:a16="http://schemas.microsoft.com/office/drawing/2014/main" id="{3444628F-47DC-2326-62AB-BA5465EA2154}"/>
              </a:ext>
            </a:extLst>
          </p:cNvPr>
          <p:cNvPicPr>
            <a:picLocks noGrp="1" noChangeAspect="1"/>
          </p:cNvPicPr>
          <p:nvPr>
            <p:ph idx="1"/>
          </p:nvPr>
        </p:nvPicPr>
        <p:blipFill>
          <a:blip r:embed="rId4"/>
          <a:srcRect l="6235" t="35778" r="58098" b="36445"/>
          <a:stretch/>
        </p:blipFill>
        <p:spPr>
          <a:xfrm>
            <a:off x="1756610" y="1929401"/>
            <a:ext cx="8678779" cy="3801980"/>
          </a:xfrm>
        </p:spPr>
      </p:pic>
      <p:sp>
        <p:nvSpPr>
          <p:cNvPr id="6" name="TextBox 5">
            <a:extLst>
              <a:ext uri="{FF2B5EF4-FFF2-40B4-BE49-F238E27FC236}">
                <a16:creationId xmlns:a16="http://schemas.microsoft.com/office/drawing/2014/main" id="{CA48F823-7803-C96C-4694-9D4256152333}"/>
              </a:ext>
            </a:extLst>
          </p:cNvPr>
          <p:cNvSpPr txBox="1"/>
          <p:nvPr/>
        </p:nvSpPr>
        <p:spPr>
          <a:xfrm>
            <a:off x="1813562" y="6049944"/>
            <a:ext cx="8564876" cy="646331"/>
          </a:xfrm>
          <a:prstGeom prst="rect">
            <a:avLst/>
          </a:prstGeom>
          <a:noFill/>
        </p:spPr>
        <p:txBody>
          <a:bodyPr wrap="square" rtlCol="0">
            <a:spAutoFit/>
          </a:bodyPr>
          <a:lstStyle/>
          <a:p>
            <a:r>
              <a:rPr lang="en-US" dirty="0"/>
              <a:t>This test resizes the collection and then uses ASSERT_TRUE to ensure that the new size is less than the previous original size</a:t>
            </a:r>
          </a:p>
        </p:txBody>
      </p:sp>
      <p:pic>
        <p:nvPicPr>
          <p:cNvPr id="9" name="luvvoice.com-20241019-uUlGpW">
            <a:hlinkClick r:id="" action="ppaction://media"/>
            <a:extLst>
              <a:ext uri="{FF2B5EF4-FFF2-40B4-BE49-F238E27FC236}">
                <a16:creationId xmlns:a16="http://schemas.microsoft.com/office/drawing/2014/main" id="{EB38271A-8269-C113-1AC9-EB338FF785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0689" y="6092444"/>
            <a:ext cx="487363" cy="487363"/>
          </a:xfrm>
          <a:prstGeom prst="rect">
            <a:avLst/>
          </a:prstGeom>
        </p:spPr>
      </p:pic>
    </p:spTree>
    <p:extLst>
      <p:ext uri="{BB962C8B-B14F-4D97-AF65-F5344CB8AC3E}">
        <p14:creationId xmlns:p14="http://schemas.microsoft.com/office/powerpoint/2010/main" val="1857405033"/>
      </p:ext>
    </p:extLst>
  </p:cSld>
  <p:clrMapOvr>
    <a:masterClrMapping/>
  </p:clrMapOvr>
  <mc:AlternateContent xmlns:mc="http://schemas.openxmlformats.org/markup-compatibility/2006" xmlns:p14="http://schemas.microsoft.com/office/powerpoint/2010/main">
    <mc:Choice Requires="p14">
      <p:transition spd="slow" p14:dur="2000" advTm="24384"/>
    </mc:Choice>
    <mc:Fallback xmlns="">
      <p:transition spd="slow" advTm="24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1248-B111-BD54-E766-AC2536112199}"/>
              </a:ext>
            </a:extLst>
          </p:cNvPr>
          <p:cNvSpPr>
            <a:spLocks noGrp="1"/>
          </p:cNvSpPr>
          <p:nvPr>
            <p:ph type="title"/>
          </p:nvPr>
        </p:nvSpPr>
        <p:spPr/>
        <p:txBody>
          <a:bodyPr/>
          <a:lstStyle/>
          <a:p>
            <a:pPr algn="l"/>
            <a:r>
              <a:rPr lang="en-US" dirty="0"/>
              <a:t>Test the ensure that ASSERT_FALSE will work </a:t>
            </a:r>
          </a:p>
        </p:txBody>
      </p:sp>
      <p:pic>
        <p:nvPicPr>
          <p:cNvPr id="5" name="Content Placeholder 4">
            <a:extLst>
              <a:ext uri="{FF2B5EF4-FFF2-40B4-BE49-F238E27FC236}">
                <a16:creationId xmlns:a16="http://schemas.microsoft.com/office/drawing/2014/main" id="{53047E7F-652A-9E31-4B87-EC2C1FD4A51C}"/>
              </a:ext>
            </a:extLst>
          </p:cNvPr>
          <p:cNvPicPr>
            <a:picLocks noGrp="1" noChangeAspect="1"/>
          </p:cNvPicPr>
          <p:nvPr>
            <p:ph idx="1"/>
          </p:nvPr>
        </p:nvPicPr>
        <p:blipFill>
          <a:blip r:embed="rId4"/>
          <a:srcRect l="5557" t="25730" r="52906" b="36573"/>
          <a:stretch/>
        </p:blipFill>
        <p:spPr>
          <a:xfrm>
            <a:off x="2879558" y="1885285"/>
            <a:ext cx="6432884" cy="3284000"/>
          </a:xfrm>
        </p:spPr>
      </p:pic>
      <p:sp>
        <p:nvSpPr>
          <p:cNvPr id="6" name="TextBox 5">
            <a:extLst>
              <a:ext uri="{FF2B5EF4-FFF2-40B4-BE49-F238E27FC236}">
                <a16:creationId xmlns:a16="http://schemas.microsoft.com/office/drawing/2014/main" id="{23629AD6-C003-9319-94A2-892751A6C4C8}"/>
              </a:ext>
            </a:extLst>
          </p:cNvPr>
          <p:cNvSpPr txBox="1"/>
          <p:nvPr/>
        </p:nvSpPr>
        <p:spPr>
          <a:xfrm>
            <a:off x="2454442" y="5630779"/>
            <a:ext cx="7459579" cy="923330"/>
          </a:xfrm>
          <a:prstGeom prst="rect">
            <a:avLst/>
          </a:prstGeom>
          <a:noFill/>
        </p:spPr>
        <p:txBody>
          <a:bodyPr wrap="square" rtlCol="0">
            <a:spAutoFit/>
          </a:bodyPr>
          <a:lstStyle/>
          <a:p>
            <a:r>
              <a:rPr lang="en-US" dirty="0"/>
              <a:t>This test uses resize to increase the size of </a:t>
            </a:r>
            <a:r>
              <a:rPr lang="en-US" dirty="0" err="1"/>
              <a:t>previousSize</a:t>
            </a:r>
            <a:r>
              <a:rPr lang="en-US" dirty="0"/>
              <a:t> by increments of 10 before using an ASSERT_FALSE check that only checks the collection not to </a:t>
            </a:r>
            <a:r>
              <a:rPr lang="en-US" dirty="0" err="1"/>
              <a:t>previousSize</a:t>
            </a:r>
            <a:r>
              <a:rPr lang="en-US" dirty="0"/>
              <a:t> value</a:t>
            </a:r>
          </a:p>
        </p:txBody>
      </p:sp>
      <p:pic>
        <p:nvPicPr>
          <p:cNvPr id="9" name="luvvoice.com-20241019-uUlGpW">
            <a:hlinkClick r:id="" action="ppaction://media"/>
            <a:extLst>
              <a:ext uri="{FF2B5EF4-FFF2-40B4-BE49-F238E27FC236}">
                <a16:creationId xmlns:a16="http://schemas.microsoft.com/office/drawing/2014/main" id="{F48731C6-E586-2966-3F8C-8476910D22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3805" y="6092444"/>
            <a:ext cx="487363" cy="487363"/>
          </a:xfrm>
          <a:prstGeom prst="rect">
            <a:avLst/>
          </a:prstGeom>
        </p:spPr>
      </p:pic>
    </p:spTree>
    <p:extLst>
      <p:ext uri="{BB962C8B-B14F-4D97-AF65-F5344CB8AC3E}">
        <p14:creationId xmlns:p14="http://schemas.microsoft.com/office/powerpoint/2010/main" val="972035409"/>
      </p:ext>
    </p:extLst>
  </p:cSld>
  <p:clrMapOvr>
    <a:masterClrMapping/>
  </p:clrMapOvr>
  <mc:AlternateContent xmlns:mc="http://schemas.openxmlformats.org/markup-compatibility/2006" xmlns:p14="http://schemas.microsoft.com/office/powerpoint/2010/main">
    <mc:Choice Requires="p14">
      <p:transition spd="slow" p14:dur="2000" advTm="24384"/>
    </mc:Choice>
    <mc:Fallback xmlns="">
      <p:transition spd="slow" advTm="24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98541" y="454095"/>
            <a:ext cx="7958331" cy="1077229"/>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idx="1"/>
          </p:nvPr>
        </p:nvPicPr>
        <p:blipFill rotWithShape="1">
          <a:blip r:embed="rId8">
            <a:alphaModFix/>
          </a:blip>
          <a:stretch/>
        </p:blipFill>
        <p:spPr>
          <a:xfrm>
            <a:off x="2404395" y="1809278"/>
            <a:ext cx="7796212" cy="3938613"/>
          </a:xfrm>
          <a:prstGeom prst="rect">
            <a:avLst/>
          </a:prstGeom>
          <a:noFill/>
          <a:ln>
            <a:noFill/>
          </a:ln>
        </p:spPr>
      </p:pic>
      <p:pic>
        <p:nvPicPr>
          <p:cNvPr id="204" name="Google Shape;204;p9" descr="Green Pace logo"/>
          <p:cNvPicPr preferRelativeResize="0"/>
          <p:nvPr/>
        </p:nvPicPr>
        <p:blipFill>
          <a:blip r:embed="rId9">
            <a:alphaModFix/>
          </a:blip>
          <a:stretch>
            <a:fillRect/>
          </a:stretch>
        </p:blipFill>
        <p:spPr>
          <a:xfrm>
            <a:off x="11305399" y="5440526"/>
            <a:ext cx="886601" cy="1149225"/>
          </a:xfrm>
          <a:prstGeom prst="rect">
            <a:avLst/>
          </a:prstGeom>
          <a:noFill/>
          <a:ln>
            <a:noFill/>
          </a:ln>
        </p:spPr>
      </p:pic>
      <p:pic>
        <p:nvPicPr>
          <p:cNvPr id="2" name="luvvoice.com-20241019-zpnFAX">
            <a:hlinkClick r:id="" action="ppaction://media"/>
            <a:extLst>
              <a:ext uri="{FF2B5EF4-FFF2-40B4-BE49-F238E27FC236}">
                <a16:creationId xmlns:a16="http://schemas.microsoft.com/office/drawing/2014/main" id="{6AEEB12B-162F-BECE-43CF-9349E3C6BBF5}"/>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5851525" y="3184525"/>
            <a:ext cx="487363" cy="487363"/>
          </a:xfrm>
          <a:prstGeom prst="rect">
            <a:avLst/>
          </a:prstGeom>
        </p:spPr>
      </p:pic>
      <p:pic>
        <p:nvPicPr>
          <p:cNvPr id="4" name="luvvoice.com-20241019-WyVjCS">
            <a:hlinkClick r:id="" action="ppaction://media"/>
            <a:extLst>
              <a:ext uri="{FF2B5EF4-FFF2-40B4-BE49-F238E27FC236}">
                <a16:creationId xmlns:a16="http://schemas.microsoft.com/office/drawing/2014/main" id="{323BECBF-1C78-4BC2-7230-08B7D2BAED9D}"/>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386205" y="6160223"/>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840"/>
    </mc:Choice>
    <mc:Fallback xmlns="">
      <p:transition spd="slow" advTm="2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40" fill="hold"/>
                                        <p:tgtEl>
                                          <p:spTgt spid="2"/>
                                        </p:tgtEl>
                                      </p:cBhvr>
                                    </p:cmd>
                                  </p:childTnLst>
                                </p:cTn>
                              </p:par>
                            </p:childTnLst>
                          </p:cTn>
                        </p:par>
                        <p:par>
                          <p:cTn id="7" fill="hold">
                            <p:stCondLst>
                              <p:cond delay="24840"/>
                            </p:stCondLst>
                            <p:childTnLst>
                              <p:par>
                                <p:cTn id="8" presetID="1" presetClass="mediacall" presetSubtype="0" fill="hold" nodeType="afterEffect">
                                  <p:stCondLst>
                                    <p:cond delay="0"/>
                                  </p:stCondLst>
                                  <p:childTnLst>
                                    <p:cmd type="call" cmd="playFrom(0.0)">
                                      <p:cBhvr>
                                        <p:cTn id="9" dur="680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983226" y="478118"/>
            <a:ext cx="2995939" cy="1077229"/>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idx="1"/>
          </p:nvPr>
        </p:nvSpPr>
        <p:spPr>
          <a:xfrm>
            <a:off x="1265641" y="1555347"/>
            <a:ext cx="9241938" cy="4652948"/>
          </a:xfrm>
          <a:prstGeom prst="rect">
            <a:avLst/>
          </a:prstGeom>
          <a:noFill/>
          <a:ln>
            <a:noFill/>
          </a:ln>
        </p:spPr>
        <p:txBody>
          <a:bodyPr spcFirstLastPara="1" wrap="square" lIns="91425" tIns="45700" rIns="91425" bIns="45700" anchor="t" anchorCtr="0">
            <a:normAutofit fontScale="92500" lnSpcReduction="20000"/>
          </a:bodyPr>
          <a:lstStyle/>
          <a:p>
            <a:pPr lvl="1">
              <a:lnSpc>
                <a:spcPct val="90000"/>
              </a:lnSpc>
              <a:spcBef>
                <a:spcPts val="0"/>
              </a:spcBef>
              <a:spcAft>
                <a:spcPts val="0"/>
              </a:spcAft>
              <a:buClr>
                <a:schemeClr val="lt1"/>
              </a:buClr>
              <a:buSzPts val="2000"/>
            </a:pPr>
            <a:r>
              <a:rPr lang="en-US" sz="2000" dirty="0"/>
              <a:t>The DevSecOps pipeline is the automated process that uses security practices to ensure secure development. </a:t>
            </a:r>
          </a:p>
          <a:p>
            <a:pPr lvl="2">
              <a:lnSpc>
                <a:spcPct val="170000"/>
              </a:lnSpc>
              <a:spcBef>
                <a:spcPts val="0"/>
              </a:spcBef>
              <a:spcAft>
                <a:spcPts val="0"/>
              </a:spcAft>
              <a:buClr>
                <a:schemeClr val="lt1"/>
              </a:buClr>
              <a:buSzPts val="2000"/>
            </a:pPr>
            <a:r>
              <a:rPr lang="en-US" sz="2000" dirty="0"/>
              <a:t>Security controls</a:t>
            </a:r>
          </a:p>
          <a:p>
            <a:pPr lvl="2">
              <a:lnSpc>
                <a:spcPct val="90000"/>
              </a:lnSpc>
              <a:spcBef>
                <a:spcPts val="0"/>
              </a:spcBef>
              <a:spcAft>
                <a:spcPts val="0"/>
              </a:spcAft>
              <a:buClr>
                <a:schemeClr val="lt1"/>
              </a:buClr>
              <a:buSzPts val="2000"/>
            </a:pPr>
            <a:r>
              <a:rPr lang="en-US" sz="2000" dirty="0"/>
              <a:t>Testing</a:t>
            </a:r>
          </a:p>
          <a:p>
            <a:pPr lvl="2">
              <a:lnSpc>
                <a:spcPct val="90000"/>
              </a:lnSpc>
              <a:spcBef>
                <a:spcPts val="0"/>
              </a:spcBef>
              <a:spcAft>
                <a:spcPts val="0"/>
              </a:spcAft>
              <a:buClr>
                <a:schemeClr val="lt1"/>
              </a:buClr>
              <a:buSzPts val="2000"/>
            </a:pPr>
            <a:r>
              <a:rPr lang="en-US" sz="2000" dirty="0"/>
              <a:t>Monitoring</a:t>
            </a:r>
          </a:p>
          <a:p>
            <a:pPr lvl="2">
              <a:lnSpc>
                <a:spcPct val="90000"/>
              </a:lnSpc>
              <a:spcBef>
                <a:spcPts val="0"/>
              </a:spcBef>
              <a:spcAft>
                <a:spcPts val="0"/>
              </a:spcAft>
              <a:buClr>
                <a:schemeClr val="lt1"/>
              </a:buClr>
              <a:buSzPts val="2000"/>
            </a:pPr>
            <a:endParaRPr lang="en-US" sz="2000" dirty="0"/>
          </a:p>
          <a:p>
            <a:pPr lvl="2">
              <a:lnSpc>
                <a:spcPct val="90000"/>
              </a:lnSpc>
              <a:spcBef>
                <a:spcPts val="0"/>
              </a:spcBef>
              <a:spcAft>
                <a:spcPts val="0"/>
              </a:spcAft>
              <a:buClr>
                <a:schemeClr val="lt1"/>
              </a:buClr>
              <a:buSzPts val="2000"/>
            </a:pPr>
            <a:endParaRPr lang="en-US" sz="2000" dirty="0"/>
          </a:p>
          <a:p>
            <a:pPr lvl="1">
              <a:lnSpc>
                <a:spcPct val="90000"/>
              </a:lnSpc>
              <a:spcBef>
                <a:spcPts val="0"/>
              </a:spcBef>
              <a:spcAft>
                <a:spcPts val="0"/>
              </a:spcAft>
              <a:buClr>
                <a:schemeClr val="lt1"/>
              </a:buClr>
              <a:buSzPts val="2000"/>
            </a:pPr>
            <a:r>
              <a:rPr lang="en-US" sz="2000" dirty="0"/>
              <a:t>External Tools used within the pipeline</a:t>
            </a:r>
          </a:p>
          <a:p>
            <a:pPr lvl="2">
              <a:lnSpc>
                <a:spcPct val="160000"/>
              </a:lnSpc>
              <a:spcBef>
                <a:spcPts val="0"/>
              </a:spcBef>
              <a:spcAft>
                <a:spcPts val="0"/>
              </a:spcAft>
              <a:buClr>
                <a:schemeClr val="lt1"/>
              </a:buClr>
              <a:buSzPts val="2000"/>
            </a:pPr>
            <a:r>
              <a:rPr lang="en-US" sz="2000" dirty="0"/>
              <a:t>Parasoft C/C++</a:t>
            </a:r>
          </a:p>
          <a:p>
            <a:pPr lvl="3">
              <a:lnSpc>
                <a:spcPct val="90000"/>
              </a:lnSpc>
              <a:spcBef>
                <a:spcPts val="0"/>
              </a:spcBef>
              <a:spcAft>
                <a:spcPts val="0"/>
              </a:spcAft>
              <a:buClr>
                <a:schemeClr val="lt1"/>
              </a:buClr>
              <a:buSzPts val="2000"/>
            </a:pPr>
            <a:r>
              <a:rPr lang="en-US" sz="2000" dirty="0"/>
              <a:t>Used for code testing and verification to find vulnerabilities </a:t>
            </a:r>
          </a:p>
          <a:p>
            <a:pPr lvl="2">
              <a:lnSpc>
                <a:spcPct val="160000"/>
              </a:lnSpc>
              <a:spcBef>
                <a:spcPts val="0"/>
              </a:spcBef>
              <a:spcAft>
                <a:spcPts val="0"/>
              </a:spcAft>
              <a:buClr>
                <a:schemeClr val="lt1"/>
              </a:buClr>
              <a:buSzPts val="2000"/>
            </a:pPr>
            <a:r>
              <a:rPr lang="en-US" sz="2200" dirty="0"/>
              <a:t>SonarQube</a:t>
            </a:r>
          </a:p>
          <a:p>
            <a:pPr lvl="3">
              <a:lnSpc>
                <a:spcPct val="90000"/>
              </a:lnSpc>
              <a:spcBef>
                <a:spcPts val="0"/>
              </a:spcBef>
              <a:spcAft>
                <a:spcPts val="0"/>
              </a:spcAft>
              <a:buClr>
                <a:schemeClr val="lt1"/>
              </a:buClr>
              <a:buSzPts val="2000"/>
            </a:pPr>
            <a:r>
              <a:rPr lang="en-US" sz="2000" dirty="0"/>
              <a:t>Tool used to provide constant inspection of code and monitor security</a:t>
            </a:r>
          </a:p>
          <a:p>
            <a:pPr lvl="2">
              <a:lnSpc>
                <a:spcPct val="160000"/>
              </a:lnSpc>
              <a:spcBef>
                <a:spcPts val="0"/>
              </a:spcBef>
              <a:spcAft>
                <a:spcPts val="0"/>
              </a:spcAft>
              <a:buClr>
                <a:schemeClr val="lt1"/>
              </a:buClr>
              <a:buSzPts val="2000"/>
            </a:pPr>
            <a:r>
              <a:rPr lang="en-US" sz="2200" dirty="0"/>
              <a:t>Veracode</a:t>
            </a:r>
          </a:p>
          <a:p>
            <a:pPr lvl="3">
              <a:lnSpc>
                <a:spcPct val="90000"/>
              </a:lnSpc>
              <a:spcBef>
                <a:spcPts val="0"/>
              </a:spcBef>
              <a:spcAft>
                <a:spcPts val="0"/>
              </a:spcAft>
              <a:buClr>
                <a:schemeClr val="lt1"/>
              </a:buClr>
              <a:buSzPts val="2000"/>
            </a:pPr>
            <a:r>
              <a:rPr lang="en-US" sz="2000" dirty="0"/>
              <a:t>Tool used to analyze the software libraries used within coding framework. Also scans code for any security risks or vulnerabilities and recommends any version updates to deal with security risks</a:t>
            </a:r>
          </a:p>
          <a:p>
            <a:pPr lvl="2">
              <a:lnSpc>
                <a:spcPct val="90000"/>
              </a:lnSpc>
              <a:spcBef>
                <a:spcPts val="0"/>
              </a:spcBef>
              <a:spcAft>
                <a:spcPts val="0"/>
              </a:spcAft>
              <a:buClr>
                <a:schemeClr val="lt1"/>
              </a:buClr>
              <a:buSzPts val="2000"/>
            </a:pPr>
            <a:endParaRPr sz="2000" dirty="0"/>
          </a:p>
        </p:txBody>
      </p:sp>
      <p:pic>
        <p:nvPicPr>
          <p:cNvPr id="211" name="Google Shape;211;p10" descr="Green Pace logo"/>
          <p:cNvPicPr preferRelativeResize="0"/>
          <p:nvPr/>
        </p:nvPicPr>
        <p:blipFill>
          <a:blip r:embed="rId6">
            <a:alphaModFix/>
          </a:blip>
          <a:stretch>
            <a:fillRect/>
          </a:stretch>
        </p:blipFill>
        <p:spPr>
          <a:xfrm>
            <a:off x="11305399" y="5475331"/>
            <a:ext cx="886601" cy="1149225"/>
          </a:xfrm>
          <a:prstGeom prst="rect">
            <a:avLst/>
          </a:prstGeom>
          <a:noFill/>
          <a:ln>
            <a:noFill/>
          </a:ln>
        </p:spPr>
      </p:pic>
      <p:pic>
        <p:nvPicPr>
          <p:cNvPr id="2" name="luvvoice.com-20241019-M4ffJn">
            <a:hlinkClick r:id="" action="ppaction://media"/>
            <a:extLst>
              <a:ext uri="{FF2B5EF4-FFF2-40B4-BE49-F238E27FC236}">
                <a16:creationId xmlns:a16="http://schemas.microsoft.com/office/drawing/2014/main" id="{8E2FE513-1BFF-8116-EB3B-98CBBC126EA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40739" y="6208295"/>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1840"/>
    </mc:Choice>
    <mc:Fallback xmlns="">
      <p:transition spd="slow" advTm="51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338431" y="506398"/>
            <a:ext cx="7958331" cy="10772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idx="1"/>
          </p:nvPr>
        </p:nvSpPr>
        <p:spPr>
          <a:xfrm>
            <a:off x="1586483" y="1715232"/>
            <a:ext cx="8969221" cy="4636370"/>
          </a:xfrm>
          <a:prstGeom prst="rect">
            <a:avLst/>
          </a:prstGeom>
          <a:noFill/>
          <a:ln>
            <a:noFill/>
          </a:ln>
        </p:spPr>
        <p:txBody>
          <a:bodyPr spcFirstLastPara="1" wrap="square" lIns="91425" tIns="45700" rIns="91425" bIns="45700" anchor="t" anchorCtr="0">
            <a:normAutofit fontScale="92500" lnSpcReduction="10000"/>
          </a:bodyPr>
          <a:lstStyle/>
          <a:p>
            <a:pPr>
              <a:lnSpc>
                <a:spcPct val="90000"/>
              </a:lnSpc>
              <a:spcBef>
                <a:spcPts val="0"/>
              </a:spcBef>
              <a:spcAft>
                <a:spcPts val="0"/>
              </a:spcAft>
              <a:buClr>
                <a:schemeClr val="lt1"/>
              </a:buClr>
              <a:buSzPts val="2000"/>
            </a:pPr>
            <a:r>
              <a:rPr lang="en-US" sz="2800" dirty="0"/>
              <a:t>“Don’t Leave Security to the End”</a:t>
            </a:r>
          </a:p>
          <a:p>
            <a:pPr lvl="1">
              <a:lnSpc>
                <a:spcPct val="90000"/>
              </a:lnSpc>
              <a:spcBef>
                <a:spcPts val="0"/>
              </a:spcBef>
              <a:spcAft>
                <a:spcPts val="0"/>
              </a:spcAft>
              <a:buClr>
                <a:schemeClr val="lt1"/>
              </a:buClr>
              <a:buSzPts val="2000"/>
            </a:pPr>
            <a:r>
              <a:rPr lang="en-US" sz="2800" dirty="0"/>
              <a:t>Development testing</a:t>
            </a:r>
          </a:p>
          <a:p>
            <a:pPr lvl="1">
              <a:lnSpc>
                <a:spcPct val="90000"/>
              </a:lnSpc>
              <a:spcBef>
                <a:spcPts val="0"/>
              </a:spcBef>
              <a:spcAft>
                <a:spcPts val="0"/>
              </a:spcAft>
              <a:buClr>
                <a:schemeClr val="lt1"/>
              </a:buClr>
              <a:buSzPts val="2000"/>
            </a:pPr>
            <a:r>
              <a:rPr lang="en-US" sz="2800" dirty="0"/>
              <a:t>Implement security</a:t>
            </a:r>
          </a:p>
          <a:p>
            <a:pPr lvl="1">
              <a:lnSpc>
                <a:spcPct val="90000"/>
              </a:lnSpc>
              <a:spcBef>
                <a:spcPts val="0"/>
              </a:spcBef>
              <a:spcAft>
                <a:spcPts val="0"/>
              </a:spcAft>
              <a:buClr>
                <a:schemeClr val="lt1"/>
              </a:buClr>
              <a:buSzPts val="2000"/>
            </a:pPr>
            <a:r>
              <a:rPr lang="en-US" sz="2800" dirty="0"/>
              <a:t>System testing</a:t>
            </a:r>
          </a:p>
          <a:p>
            <a:pPr>
              <a:lnSpc>
                <a:spcPct val="150000"/>
              </a:lnSpc>
              <a:spcBef>
                <a:spcPts val="0"/>
              </a:spcBef>
              <a:spcAft>
                <a:spcPts val="0"/>
              </a:spcAft>
              <a:buClr>
                <a:schemeClr val="lt1"/>
              </a:buClr>
              <a:buSzPts val="2000"/>
            </a:pPr>
            <a:r>
              <a:rPr lang="en-US" sz="2800" dirty="0"/>
              <a:t>Risks if you don’t</a:t>
            </a:r>
          </a:p>
          <a:p>
            <a:pPr lvl="1">
              <a:lnSpc>
                <a:spcPct val="90000"/>
              </a:lnSpc>
              <a:spcBef>
                <a:spcPts val="0"/>
              </a:spcBef>
              <a:spcAft>
                <a:spcPts val="0"/>
              </a:spcAft>
              <a:buClr>
                <a:schemeClr val="lt1"/>
              </a:buClr>
              <a:buSzPts val="2000"/>
            </a:pPr>
            <a:r>
              <a:rPr lang="en-US" sz="2800" dirty="0"/>
              <a:t>Undetected risks</a:t>
            </a:r>
          </a:p>
          <a:p>
            <a:pPr lvl="2">
              <a:lnSpc>
                <a:spcPct val="90000"/>
              </a:lnSpc>
              <a:spcBef>
                <a:spcPts val="0"/>
              </a:spcBef>
              <a:spcAft>
                <a:spcPts val="0"/>
              </a:spcAft>
              <a:buClr>
                <a:schemeClr val="lt1"/>
              </a:buClr>
              <a:buSzPts val="2000"/>
            </a:pPr>
            <a:r>
              <a:rPr lang="en-US" sz="2600" dirty="0"/>
              <a:t>Without monitoring vulnerabilities can be exploited</a:t>
            </a:r>
          </a:p>
          <a:p>
            <a:pPr lvl="1">
              <a:lnSpc>
                <a:spcPct val="90000"/>
              </a:lnSpc>
              <a:spcBef>
                <a:spcPts val="0"/>
              </a:spcBef>
              <a:spcAft>
                <a:spcPts val="0"/>
              </a:spcAft>
              <a:buClr>
                <a:schemeClr val="lt1"/>
              </a:buClr>
              <a:buSzPts val="2000"/>
            </a:pPr>
            <a:r>
              <a:rPr lang="en-US" sz="2800" dirty="0"/>
              <a:t>Reactionary risk</a:t>
            </a:r>
          </a:p>
          <a:p>
            <a:pPr lvl="2">
              <a:lnSpc>
                <a:spcPct val="90000"/>
              </a:lnSpc>
              <a:spcBef>
                <a:spcPts val="0"/>
              </a:spcBef>
              <a:spcAft>
                <a:spcPts val="0"/>
              </a:spcAft>
              <a:buClr>
                <a:schemeClr val="lt1"/>
              </a:buClr>
              <a:buSzPts val="2000"/>
            </a:pPr>
            <a:r>
              <a:rPr lang="en-US" sz="2600" dirty="0"/>
              <a:t>Reacting to an attack will only stem the attack</a:t>
            </a:r>
          </a:p>
          <a:p>
            <a:pPr lvl="1">
              <a:lnSpc>
                <a:spcPct val="90000"/>
              </a:lnSpc>
              <a:spcBef>
                <a:spcPts val="0"/>
              </a:spcBef>
              <a:spcAft>
                <a:spcPts val="0"/>
              </a:spcAft>
              <a:buClr>
                <a:schemeClr val="lt1"/>
              </a:buClr>
              <a:buSzPts val="2000"/>
            </a:pPr>
            <a:r>
              <a:rPr lang="en-US" sz="2800" dirty="0"/>
              <a:t>Legal risks</a:t>
            </a:r>
          </a:p>
          <a:p>
            <a:pPr lvl="2">
              <a:lnSpc>
                <a:spcPct val="90000"/>
              </a:lnSpc>
              <a:spcBef>
                <a:spcPts val="0"/>
              </a:spcBef>
              <a:spcAft>
                <a:spcPts val="0"/>
              </a:spcAft>
              <a:buClr>
                <a:schemeClr val="lt1"/>
              </a:buClr>
              <a:buSzPts val="2000"/>
            </a:pPr>
            <a:r>
              <a:rPr lang="en-US" sz="2600" dirty="0"/>
              <a:t>Will end up costing more to fix</a:t>
            </a:r>
          </a:p>
          <a:p>
            <a:pPr lvl="1">
              <a:lnSpc>
                <a:spcPct val="90000"/>
              </a:lnSpc>
              <a:spcBef>
                <a:spcPts val="0"/>
              </a:spcBef>
              <a:spcAft>
                <a:spcPts val="0"/>
              </a:spcAft>
              <a:buClr>
                <a:schemeClr val="lt1"/>
              </a:buClr>
              <a:buSzPts val="2000"/>
            </a:pPr>
            <a:r>
              <a:rPr lang="en-US" sz="2800" dirty="0"/>
              <a:t>Quality of code</a:t>
            </a:r>
          </a:p>
          <a:p>
            <a:pPr lvl="2">
              <a:lnSpc>
                <a:spcPct val="90000"/>
              </a:lnSpc>
              <a:spcBef>
                <a:spcPts val="0"/>
              </a:spcBef>
              <a:spcAft>
                <a:spcPts val="0"/>
              </a:spcAft>
              <a:buClr>
                <a:schemeClr val="lt1"/>
              </a:buClr>
              <a:buSzPts val="2000"/>
            </a:pPr>
            <a:r>
              <a:rPr lang="en-US" sz="2600" dirty="0"/>
              <a:t>Product will be better if coded securely </a:t>
            </a:r>
          </a:p>
          <a:p>
            <a:pPr>
              <a:lnSpc>
                <a:spcPct val="90000"/>
              </a:lnSpc>
              <a:spcBef>
                <a:spcPts val="0"/>
              </a:spcBef>
              <a:spcAft>
                <a:spcPts val="0"/>
              </a:spcAft>
              <a:buClr>
                <a:schemeClr val="lt1"/>
              </a:buClr>
              <a:buSzPts val="2000"/>
            </a:pPr>
            <a:endParaRPr lang="en-US" sz="2800" dirty="0"/>
          </a:p>
          <a:p>
            <a:pPr>
              <a:lnSpc>
                <a:spcPct val="90000"/>
              </a:lnSpc>
              <a:spcBef>
                <a:spcPts val="0"/>
              </a:spcBef>
              <a:spcAft>
                <a:spcPts val="0"/>
              </a:spcAft>
              <a:buClr>
                <a:schemeClr val="lt1"/>
              </a:buClr>
              <a:buSzPts val="2000"/>
            </a:pPr>
            <a:endParaRPr lang="en-US" sz="2800" dirty="0"/>
          </a:p>
          <a:p>
            <a:pPr lvl="1">
              <a:lnSpc>
                <a:spcPct val="90000"/>
              </a:lnSpc>
              <a:spcBef>
                <a:spcPts val="0"/>
              </a:spcBef>
              <a:spcAft>
                <a:spcPts val="0"/>
              </a:spcAft>
              <a:buClr>
                <a:schemeClr val="lt1"/>
              </a:buClr>
              <a:buSzPts val="2000"/>
            </a:pPr>
            <a:endParaRPr sz="2800" dirty="0"/>
          </a:p>
        </p:txBody>
      </p:sp>
      <p:pic>
        <p:nvPicPr>
          <p:cNvPr id="218" name="Google Shape;218;p11" descr="Green Pace logo"/>
          <p:cNvPicPr preferRelativeResize="0"/>
          <p:nvPr/>
        </p:nvPicPr>
        <p:blipFill>
          <a:blip r:embed="rId6">
            <a:alphaModFix/>
          </a:blip>
          <a:stretch>
            <a:fillRect/>
          </a:stretch>
        </p:blipFill>
        <p:spPr>
          <a:xfrm>
            <a:off x="11305399" y="5475331"/>
            <a:ext cx="886601" cy="1149225"/>
          </a:xfrm>
          <a:prstGeom prst="rect">
            <a:avLst/>
          </a:prstGeom>
          <a:noFill/>
          <a:ln>
            <a:noFill/>
          </a:ln>
        </p:spPr>
      </p:pic>
      <p:pic>
        <p:nvPicPr>
          <p:cNvPr id="3076" name="Picture 4" descr="Free stock image of Secure On-Line Transactions - E-Commerce created by Jack Moreh">
            <a:extLst>
              <a:ext uri="{FF2B5EF4-FFF2-40B4-BE49-F238E27FC236}">
                <a16:creationId xmlns:a16="http://schemas.microsoft.com/office/drawing/2014/main" id="{C348BAB2-4220-63AE-4C5E-382FA6E6D9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4357" y="1410903"/>
            <a:ext cx="4083719" cy="2298401"/>
          </a:xfrm>
          <a:prstGeom prst="rect">
            <a:avLst/>
          </a:prstGeom>
        </p:spPr>
      </p:pic>
      <p:pic>
        <p:nvPicPr>
          <p:cNvPr id="2" name="luvvoice.com-20241019-eS9dyq">
            <a:hlinkClick r:id="" action="ppaction://media"/>
            <a:extLst>
              <a:ext uri="{FF2B5EF4-FFF2-40B4-BE49-F238E27FC236}">
                <a16:creationId xmlns:a16="http://schemas.microsoft.com/office/drawing/2014/main" id="{602552D6-6904-558F-22AF-20A058491A3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525523" y="6107920"/>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440"/>
    </mc:Choice>
    <mc:Fallback xmlns="">
      <p:transition spd="slow" advTm="55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338431" y="487544"/>
            <a:ext cx="7958331" cy="10772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idx="1"/>
          </p:nvPr>
        </p:nvSpPr>
        <p:spPr>
          <a:xfrm>
            <a:off x="256674" y="1564772"/>
            <a:ext cx="10796337" cy="4595395"/>
          </a:xfrm>
          <a:prstGeom prst="rect">
            <a:avLst/>
          </a:prstGeom>
          <a:noFill/>
          <a:ln>
            <a:noFill/>
          </a:ln>
        </p:spPr>
        <p:txBody>
          <a:bodyPr spcFirstLastPara="1" wrap="square" lIns="91425" tIns="45700" rIns="91425" bIns="45700" anchor="t" anchorCtr="0">
            <a:normAutofit fontScale="92500" lnSpcReduction="10000"/>
          </a:bodyPr>
          <a:lstStyle/>
          <a:p>
            <a:pPr lvl="2">
              <a:lnSpc>
                <a:spcPct val="90000"/>
              </a:lnSpc>
              <a:spcBef>
                <a:spcPts val="0"/>
              </a:spcBef>
              <a:spcAft>
                <a:spcPts val="0"/>
              </a:spcAft>
              <a:buClr>
                <a:schemeClr val="lt1"/>
              </a:buClr>
              <a:buSzPts val="1800"/>
            </a:pPr>
            <a:r>
              <a:rPr lang="en-US" sz="2800" dirty="0"/>
              <a:t>Focus on security</a:t>
            </a:r>
          </a:p>
          <a:p>
            <a:pPr lvl="2">
              <a:lnSpc>
                <a:spcPct val="90000"/>
              </a:lnSpc>
              <a:spcBef>
                <a:spcPts val="0"/>
              </a:spcBef>
              <a:spcAft>
                <a:spcPts val="0"/>
              </a:spcAft>
              <a:buClr>
                <a:schemeClr val="lt1"/>
              </a:buClr>
              <a:buSzPts val="1800"/>
            </a:pPr>
            <a:r>
              <a:rPr lang="en-US" sz="2800" dirty="0"/>
              <a:t>Continue to add new policies and standards as new threats are realized </a:t>
            </a:r>
          </a:p>
          <a:p>
            <a:pPr lvl="2">
              <a:lnSpc>
                <a:spcPct val="90000"/>
              </a:lnSpc>
              <a:spcBef>
                <a:spcPts val="0"/>
              </a:spcBef>
              <a:spcAft>
                <a:spcPts val="0"/>
              </a:spcAft>
              <a:buClr>
                <a:schemeClr val="lt1"/>
              </a:buClr>
              <a:buSzPts val="1800"/>
            </a:pPr>
            <a:r>
              <a:rPr lang="en-US" sz="2800" dirty="0"/>
              <a:t>Document all goals and steps to implementing security</a:t>
            </a:r>
          </a:p>
          <a:p>
            <a:pPr lvl="2">
              <a:lnSpc>
                <a:spcPct val="90000"/>
              </a:lnSpc>
              <a:spcBef>
                <a:spcPts val="0"/>
              </a:spcBef>
              <a:spcAft>
                <a:spcPts val="0"/>
              </a:spcAft>
              <a:buClr>
                <a:schemeClr val="lt1"/>
              </a:buClr>
              <a:buSzPts val="1800"/>
            </a:pPr>
            <a:r>
              <a:rPr lang="en-US" sz="2800" dirty="0"/>
              <a:t>Check for updates on software to prevent vulnerabilities</a:t>
            </a:r>
          </a:p>
          <a:p>
            <a:pPr lvl="2">
              <a:lnSpc>
                <a:spcPct val="90000"/>
              </a:lnSpc>
              <a:spcBef>
                <a:spcPts val="0"/>
              </a:spcBef>
              <a:spcAft>
                <a:spcPts val="0"/>
              </a:spcAft>
              <a:buClr>
                <a:schemeClr val="lt1"/>
              </a:buClr>
              <a:buSzPts val="1800"/>
            </a:pPr>
            <a:r>
              <a:rPr lang="en-US" sz="2800" dirty="0"/>
              <a:t>Follow the coding standards to prevent vulnerabilities and unorganized code</a:t>
            </a:r>
          </a:p>
          <a:p>
            <a:pPr lvl="2">
              <a:lnSpc>
                <a:spcPct val="90000"/>
              </a:lnSpc>
              <a:spcBef>
                <a:spcPts val="0"/>
              </a:spcBef>
              <a:spcAft>
                <a:spcPts val="0"/>
              </a:spcAft>
              <a:buClr>
                <a:schemeClr val="lt1"/>
              </a:buClr>
              <a:buSzPts val="1800"/>
            </a:pPr>
            <a:r>
              <a:rPr lang="en-US" sz="2800" dirty="0"/>
              <a:t>Monitor and test the system routinely to keep it safe</a:t>
            </a:r>
          </a:p>
          <a:p>
            <a:pPr lvl="2">
              <a:lnSpc>
                <a:spcPct val="90000"/>
              </a:lnSpc>
              <a:spcBef>
                <a:spcPts val="0"/>
              </a:spcBef>
              <a:spcAft>
                <a:spcPts val="0"/>
              </a:spcAft>
              <a:buClr>
                <a:schemeClr val="lt1"/>
              </a:buClr>
              <a:buSzPts val="1800"/>
            </a:pPr>
            <a:r>
              <a:rPr lang="en-US" sz="2800" dirty="0"/>
              <a:t>Have a plan in place should an attack happen to mitigate the damage and react fast</a:t>
            </a:r>
          </a:p>
          <a:p>
            <a:pPr lvl="2">
              <a:lnSpc>
                <a:spcPct val="90000"/>
              </a:lnSpc>
              <a:spcBef>
                <a:spcPts val="0"/>
              </a:spcBef>
              <a:spcAft>
                <a:spcPts val="0"/>
              </a:spcAft>
              <a:buClr>
                <a:schemeClr val="lt1"/>
              </a:buClr>
              <a:buSzPts val="1800"/>
            </a:pPr>
            <a:r>
              <a:rPr lang="en-US" sz="2800" dirty="0"/>
              <a:t>Utilize encryption for data </a:t>
            </a:r>
          </a:p>
          <a:p>
            <a:pPr lvl="2">
              <a:lnSpc>
                <a:spcPct val="90000"/>
              </a:lnSpc>
              <a:spcBef>
                <a:spcPts val="0"/>
              </a:spcBef>
              <a:spcAft>
                <a:spcPts val="0"/>
              </a:spcAft>
              <a:buClr>
                <a:schemeClr val="lt1"/>
              </a:buClr>
              <a:buSzPts val="1800"/>
            </a:pPr>
            <a:r>
              <a:rPr lang="en-US" sz="2800" dirty="0"/>
              <a:t>Follow the AAA polices</a:t>
            </a:r>
          </a:p>
          <a:p>
            <a:pPr lvl="2">
              <a:lnSpc>
                <a:spcPct val="90000"/>
              </a:lnSpc>
              <a:spcBef>
                <a:spcPts val="0"/>
              </a:spcBef>
              <a:spcAft>
                <a:spcPts val="0"/>
              </a:spcAft>
              <a:buClr>
                <a:schemeClr val="lt1"/>
              </a:buClr>
              <a:buSzPts val="1800"/>
            </a:pPr>
            <a:r>
              <a:rPr lang="en-US" sz="2800" dirty="0"/>
              <a:t>Make sure the defense is working in a defense in depth model</a:t>
            </a:r>
          </a:p>
          <a:p>
            <a:pPr lvl="2">
              <a:lnSpc>
                <a:spcPct val="90000"/>
              </a:lnSpc>
              <a:spcBef>
                <a:spcPts val="0"/>
              </a:spcBef>
              <a:spcAft>
                <a:spcPts val="0"/>
              </a:spcAft>
              <a:buClr>
                <a:schemeClr val="lt1"/>
              </a:buClr>
              <a:buSzPts val="1800"/>
            </a:pPr>
            <a:endParaRPr sz="2800" dirty="0"/>
          </a:p>
        </p:txBody>
      </p:sp>
      <p:pic>
        <p:nvPicPr>
          <p:cNvPr id="225" name="Google Shape;225;p12" descr="Green Pace logo"/>
          <p:cNvPicPr preferRelativeResize="0"/>
          <p:nvPr/>
        </p:nvPicPr>
        <p:blipFill>
          <a:blip r:embed="rId6">
            <a:alphaModFix/>
          </a:blip>
          <a:stretch>
            <a:fillRect/>
          </a:stretch>
        </p:blipFill>
        <p:spPr>
          <a:xfrm>
            <a:off x="11305399" y="5475331"/>
            <a:ext cx="886601" cy="1149225"/>
          </a:xfrm>
          <a:prstGeom prst="rect">
            <a:avLst/>
          </a:prstGeom>
          <a:noFill/>
          <a:ln>
            <a:noFill/>
          </a:ln>
        </p:spPr>
      </p:pic>
      <p:pic>
        <p:nvPicPr>
          <p:cNvPr id="2" name="luvvoice.com-20241019-4ZmF66">
            <a:hlinkClick r:id="" action="ppaction://media"/>
            <a:extLst>
              <a:ext uri="{FF2B5EF4-FFF2-40B4-BE49-F238E27FC236}">
                <a16:creationId xmlns:a16="http://schemas.microsoft.com/office/drawing/2014/main" id="{83A0C264-2889-47CE-070F-4C1EF765978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40485" y="6160167"/>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0672"/>
    </mc:Choice>
    <mc:Fallback xmlns="">
      <p:transition spd="slow" advTm="60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050" name="Picture 2" descr="Free stock image of Cyber Security - Web Security Shield Over World Map created by Jack Moreh">
            <a:extLst>
              <a:ext uri="{FF2B5EF4-FFF2-40B4-BE49-F238E27FC236}">
                <a16:creationId xmlns:a16="http://schemas.microsoft.com/office/drawing/2014/main" id="{E549C95E-FED7-8E6C-E89D-2022E70325AC}"/>
              </a:ext>
            </a:extLst>
          </p:cNvPr>
          <p:cNvPicPr>
            <a:picLocks noChangeAspect="1" noChangeArrowheads="1"/>
          </p:cNvPicPr>
          <p:nvPr/>
        </p:nvPicPr>
        <p:blipFill rotWithShape="1">
          <a:blip r:embed="rId6">
            <a:clrChange>
              <a:clrFrom>
                <a:srgbClr val="010707"/>
              </a:clrFrom>
              <a:clrTo>
                <a:srgbClr val="010707">
                  <a:alpha val="0"/>
                </a:srgbClr>
              </a:clrTo>
            </a:clrChange>
            <a:extLst>
              <a:ext uri="{28A0092B-C50C-407E-A947-70E740481C1C}">
                <a14:useLocalDpi xmlns:a14="http://schemas.microsoft.com/office/drawing/2010/main" val="0"/>
              </a:ext>
            </a:extLst>
          </a:blip>
          <a:srcRect l="11824" t="6559" r="14805" b="13918"/>
          <a:stretch/>
        </p:blipFill>
        <p:spPr bwMode="auto">
          <a:xfrm>
            <a:off x="6720418" y="4397436"/>
            <a:ext cx="3566917" cy="2195672"/>
          </a:xfrm>
          <a:prstGeom prst="rect">
            <a:avLst/>
          </a:prstGeom>
          <a:noFill/>
          <a:extLst>
            <a:ext uri="{909E8E84-426E-40DD-AFC4-6F175D3DCCD1}">
              <a14:hiddenFill xmlns:a14="http://schemas.microsoft.com/office/drawing/2010/main">
                <a:solidFill>
                  <a:srgbClr val="FFFFFF"/>
                </a:solidFill>
              </a14:hiddenFill>
            </a:ext>
          </a:extLst>
        </p:spPr>
      </p:pic>
      <p:sp>
        <p:nvSpPr>
          <p:cNvPr id="230" name="Google Shape;230;p13"/>
          <p:cNvSpPr txBox="1">
            <a:spLocks noGrp="1"/>
          </p:cNvSpPr>
          <p:nvPr>
            <p:ph type="title"/>
          </p:nvPr>
        </p:nvSpPr>
        <p:spPr>
          <a:xfrm>
            <a:off x="2329004" y="449837"/>
            <a:ext cx="7958331" cy="10772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idx="1"/>
          </p:nvPr>
        </p:nvSpPr>
        <p:spPr>
          <a:xfrm>
            <a:off x="1251284" y="2052116"/>
            <a:ext cx="9318855" cy="3997828"/>
          </a:xfrm>
          <a:prstGeom prst="rect">
            <a:avLst/>
          </a:prstGeom>
          <a:noFill/>
          <a:ln>
            <a:noFill/>
          </a:ln>
        </p:spPr>
        <p:txBody>
          <a:bodyPr spcFirstLastPara="1" wrap="square" lIns="91425" tIns="45700" rIns="91425" bIns="45700" anchor="t" anchorCtr="0">
            <a:normAutofit/>
          </a:bodyPr>
          <a:lstStyle/>
          <a:p>
            <a:pPr>
              <a:lnSpc>
                <a:spcPct val="90000"/>
              </a:lnSpc>
              <a:spcBef>
                <a:spcPts val="0"/>
              </a:spcBef>
              <a:spcAft>
                <a:spcPts val="0"/>
              </a:spcAft>
              <a:buClr>
                <a:schemeClr val="lt1"/>
              </a:buClr>
              <a:buSzPts val="2200"/>
            </a:pPr>
            <a:r>
              <a:rPr lang="en-US" dirty="0"/>
              <a:t>Software Security is a constant battle to ensure data protection. With new vulnerabilities being discovered every year and hostile agents always on the look out for unsecured networks. </a:t>
            </a:r>
          </a:p>
          <a:p>
            <a:pPr>
              <a:lnSpc>
                <a:spcPct val="90000"/>
              </a:lnSpc>
              <a:spcBef>
                <a:spcPts val="0"/>
              </a:spcBef>
              <a:spcAft>
                <a:spcPts val="0"/>
              </a:spcAft>
              <a:buClr>
                <a:schemeClr val="lt1"/>
              </a:buClr>
              <a:buSzPts val="2200"/>
            </a:pPr>
            <a:r>
              <a:rPr lang="en-US" dirty="0"/>
              <a:t>By ensuring that organizational policy follows the best secure software practices you will mitigate the damage done if not outright prevent attacks. An unsecured network is a better target for hostile agents than a secure network. </a:t>
            </a:r>
          </a:p>
          <a:p>
            <a:pPr>
              <a:lnSpc>
                <a:spcPct val="90000"/>
              </a:lnSpc>
              <a:spcBef>
                <a:spcPts val="0"/>
              </a:spcBef>
              <a:spcAft>
                <a:spcPts val="0"/>
              </a:spcAft>
              <a:buClr>
                <a:schemeClr val="lt1"/>
              </a:buClr>
              <a:buSzPts val="2200"/>
            </a:pPr>
            <a:r>
              <a:rPr lang="en-US" dirty="0"/>
              <a:t>Developing with security in mind at every step will ensure all desired security standards are met and incorporated. Don’t try and incorporate all the security policies and standards at the end. </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7">
            <a:alphaModFix/>
          </a:blip>
          <a:stretch>
            <a:fillRect/>
          </a:stretch>
        </p:blipFill>
        <p:spPr>
          <a:xfrm>
            <a:off x="11305399" y="5475331"/>
            <a:ext cx="886601" cy="1149225"/>
          </a:xfrm>
          <a:prstGeom prst="rect">
            <a:avLst/>
          </a:prstGeom>
          <a:noFill/>
          <a:ln>
            <a:noFill/>
          </a:ln>
        </p:spPr>
      </p:pic>
      <p:pic>
        <p:nvPicPr>
          <p:cNvPr id="2" name="luvvoice.com-20241019-3o9dbE">
            <a:hlinkClick r:id="" action="ppaction://media"/>
            <a:extLst>
              <a:ext uri="{FF2B5EF4-FFF2-40B4-BE49-F238E27FC236}">
                <a16:creationId xmlns:a16="http://schemas.microsoft.com/office/drawing/2014/main" id="{BA7608CE-0C70-BE55-0125-01E55EF61C0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378179" y="6049943"/>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224"/>
    </mc:Choice>
    <mc:Fallback xmlns="">
      <p:transition spd="slow" advTm="34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387219" y="535340"/>
            <a:ext cx="7958331" cy="10772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idx="1"/>
          </p:nvPr>
        </p:nvSpPr>
        <p:spPr>
          <a:xfrm>
            <a:off x="1458145" y="1477502"/>
            <a:ext cx="9847253" cy="4845157"/>
          </a:xfrm>
          <a:prstGeom prst="rect">
            <a:avLst/>
          </a:prstGeom>
          <a:noFill/>
          <a:ln>
            <a:noFill/>
          </a:ln>
        </p:spPr>
        <p:txBody>
          <a:bodyPr spcFirstLastPara="1" wrap="square" lIns="91425" tIns="45700" rIns="91425" bIns="45700" anchor="t" anchorCtr="0">
            <a:normAutofit/>
          </a:bodyPr>
          <a:lstStyle/>
          <a:p>
            <a:pPr>
              <a:lnSpc>
                <a:spcPct val="90000"/>
              </a:lnSpc>
              <a:spcBef>
                <a:spcPts val="0"/>
              </a:spcBef>
              <a:spcAft>
                <a:spcPts val="0"/>
              </a:spcAft>
              <a:buClr>
                <a:schemeClr val="lt1"/>
              </a:buClr>
              <a:buSzPts val="2200"/>
              <a:buFont typeface="Arial" panose="020B0604020202020204" pitchFamily="34" charset="0"/>
              <a:buChar char="•"/>
            </a:pPr>
            <a:r>
              <a:rPr lang="en-US" sz="1800" dirty="0"/>
              <a:t>Yuga. (2024, June 24). What is DevSecOps Pipelines? – Comprehensive Guide. Practical DevSecOps. </a:t>
            </a:r>
            <a:r>
              <a:rPr lang="en-US" sz="1800" dirty="0">
                <a:hlinkClick r:id="rId4"/>
              </a:rPr>
              <a:t>https://www.practical-devsecops.com/what-is-devsecops-pipelines/</a:t>
            </a:r>
            <a:r>
              <a:rPr lang="en-US" sz="1800" dirty="0"/>
              <a:t> </a:t>
            </a:r>
          </a:p>
          <a:p>
            <a:pPr>
              <a:lnSpc>
                <a:spcPct val="90000"/>
              </a:lnSpc>
              <a:spcBef>
                <a:spcPts val="0"/>
              </a:spcBef>
              <a:spcAft>
                <a:spcPts val="0"/>
              </a:spcAft>
              <a:buClr>
                <a:schemeClr val="lt1"/>
              </a:buClr>
              <a:buSzPts val="2200"/>
              <a:buFont typeface="Arial" panose="020B0604020202020204" pitchFamily="34" charset="0"/>
              <a:buChar char="•"/>
            </a:pPr>
            <a:r>
              <a:rPr lang="en-US" sz="1800" dirty="0" err="1"/>
              <a:t>Tigera</a:t>
            </a:r>
            <a:r>
              <a:rPr lang="en-US" sz="1800" dirty="0"/>
              <a:t>. (2024, May 5). 16 Amazing DevSecOps Tools to shift your Security left. </a:t>
            </a:r>
            <a:r>
              <a:rPr lang="en-US" sz="1800" dirty="0">
                <a:hlinkClick r:id="rId5"/>
              </a:rPr>
              <a:t>https://www.tigera.io/learn/guides/devsecops/devsecops-tools/#:~:text=ThreatModeler%20aims%20to%20help%20enterprises%20effectively%20manage,various%20clouds%2C%20including%20AWS%20and%20Microsoft%20Azure</a:t>
            </a:r>
            <a:r>
              <a:rPr lang="en-US" sz="1800" dirty="0"/>
              <a:t>. </a:t>
            </a:r>
          </a:p>
          <a:p>
            <a:pPr>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Martinez, J. (2024, September 27). What is AAA Security? Authentication, Authorization, and Accounting. </a:t>
            </a:r>
            <a:r>
              <a:rPr lang="en-US" sz="1800" i="1" dirty="0" err="1">
                <a:effectLst/>
                <a:latin typeface="Times New Roman" panose="02020603050405020304" pitchFamily="18" charset="0"/>
                <a:ea typeface="Calibri" panose="020F0502020204030204" pitchFamily="34" charset="0"/>
              </a:rPr>
              <a:t>Strongdm</a:t>
            </a:r>
            <a:r>
              <a:rPr lang="en-US" sz="1800" dirty="0">
                <a:effectLst/>
                <a:latin typeface="Times New Roman" panose="02020603050405020304" pitchFamily="18" charset="0"/>
                <a:ea typeface="Calibri" panose="020F0502020204030204" pitchFamily="34" charset="0"/>
              </a:rPr>
              <a:t>. </a:t>
            </a:r>
            <a:r>
              <a:rPr lang="en-US" sz="1800" u="sng" dirty="0">
                <a:solidFill>
                  <a:srgbClr val="0000FF"/>
                </a:solidFill>
                <a:effectLst/>
                <a:latin typeface="Times New Roman" panose="02020603050405020304" pitchFamily="18" charset="0"/>
                <a:ea typeface="Calibri" panose="020F0502020204030204" pitchFamily="34" charset="0"/>
                <a:hlinkClick r:id="rId6"/>
              </a:rPr>
              <a:t>https://www.strongdm.com/blog/aaa-security</a:t>
            </a:r>
            <a:r>
              <a:rPr lang="en-US" sz="1800" dirty="0">
                <a:effectLst/>
                <a:latin typeface="Times New Roman" panose="02020603050405020304" pitchFamily="18"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Calibri" panose="020F0502020204030204" pitchFamily="34" charset="0"/>
              </a:rPr>
              <a:t>Dinic</a:t>
            </a:r>
            <a:r>
              <a:rPr lang="en-US" sz="1800" dirty="0">
                <a:effectLst/>
                <a:latin typeface="Times New Roman" panose="02020603050405020304" pitchFamily="18" charset="0"/>
                <a:ea typeface="Calibri" panose="020F0502020204030204" pitchFamily="34" charset="0"/>
              </a:rPr>
              <a:t>, M., &amp; </a:t>
            </a:r>
            <a:r>
              <a:rPr lang="en-US" sz="1800" dirty="0" err="1">
                <a:effectLst/>
                <a:latin typeface="Times New Roman" panose="02020603050405020304" pitchFamily="18" charset="0"/>
                <a:ea typeface="Calibri" panose="020F0502020204030204" pitchFamily="34" charset="0"/>
              </a:rPr>
              <a:t>Dinic</a:t>
            </a:r>
            <a:r>
              <a:rPr lang="en-US" sz="1800" dirty="0">
                <a:effectLst/>
                <a:latin typeface="Times New Roman" panose="02020603050405020304" pitchFamily="18" charset="0"/>
                <a:ea typeface="Calibri" panose="020F0502020204030204" pitchFamily="34" charset="0"/>
              </a:rPr>
              <a:t>, M. (2024, April 29). </a:t>
            </a:r>
            <a:r>
              <a:rPr lang="en-US" sz="1800" i="1" dirty="0">
                <a:effectLst/>
                <a:latin typeface="Times New Roman" panose="02020603050405020304" pitchFamily="18" charset="0"/>
                <a:ea typeface="Calibri" panose="020F0502020204030204" pitchFamily="34" charset="0"/>
              </a:rPr>
              <a:t>Understanding encryption - data at rest, in motion, in use</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Jatheon</a:t>
            </a:r>
            <a:r>
              <a:rPr lang="en-US" sz="1800" dirty="0">
                <a:effectLst/>
                <a:latin typeface="Times New Roman" panose="02020603050405020304" pitchFamily="18" charset="0"/>
                <a:ea typeface="Calibri" panose="020F0502020204030204" pitchFamily="34" charset="0"/>
              </a:rPr>
              <a:t> Technologies Inc. </a:t>
            </a:r>
            <a:r>
              <a:rPr lang="en-US" sz="1800" u="sng" dirty="0">
                <a:solidFill>
                  <a:srgbClr val="0000FF"/>
                </a:solidFill>
                <a:effectLst/>
                <a:latin typeface="Times New Roman" panose="02020603050405020304" pitchFamily="18" charset="0"/>
                <a:ea typeface="Calibri" panose="020F0502020204030204" pitchFamily="34" charset="0"/>
                <a:hlinkClick r:id="rId7"/>
              </a:rPr>
              <a:t>https://jatheon.com/blog/data-at-rest-data-in-motion-data-in-use/</a:t>
            </a:r>
            <a:r>
              <a:rPr lang="en-US" sz="1800" dirty="0">
                <a:effectLst/>
                <a:latin typeface="Times New Roman" panose="02020603050405020304" pitchFamily="18"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a:spcBef>
                <a:spcPts val="0"/>
              </a:spcBef>
              <a:spcAft>
                <a:spcPts val="0"/>
              </a:spcAft>
              <a:buFont typeface="Arial" panose="020B0604020202020204" pitchFamily="34" charset="0"/>
              <a:buChar char="•"/>
            </a:pPr>
            <a:r>
              <a:rPr lang="en-US" sz="1800" i="1" dirty="0">
                <a:effectLst/>
                <a:latin typeface="Times New Roman" panose="02020603050405020304" pitchFamily="18" charset="0"/>
                <a:ea typeface="Calibri" panose="020F0502020204030204" pitchFamily="34" charset="0"/>
              </a:rPr>
              <a:t>OWASP Developer Guide | Principles of Security | OWASP Foundation</a:t>
            </a:r>
            <a:r>
              <a:rPr lang="en-US" sz="1800" dirty="0">
                <a:effectLst/>
                <a:latin typeface="Times New Roman" panose="02020603050405020304" pitchFamily="18" charset="0"/>
                <a:ea typeface="Calibri" panose="020F0502020204030204" pitchFamily="34" charset="0"/>
              </a:rPr>
              <a:t>. (n.d.-b). </a:t>
            </a:r>
            <a:r>
              <a:rPr lang="en-US" sz="1800" u="sng" dirty="0">
                <a:solidFill>
                  <a:srgbClr val="0000FF"/>
                </a:solidFill>
                <a:effectLst/>
                <a:latin typeface="Times New Roman" panose="02020603050405020304" pitchFamily="18" charset="0"/>
                <a:ea typeface="Calibri" panose="020F0502020204030204" pitchFamily="34" charset="0"/>
                <a:hlinkClick r:id="rId8"/>
              </a:rPr>
              <a:t>https://owasp.org/www-project-developer-guide/draft/foundations/security_principles/</a:t>
            </a:r>
            <a:r>
              <a:rPr lang="en-US" sz="1800" dirty="0">
                <a:effectLst/>
                <a:latin typeface="Times New Roman" panose="02020603050405020304" pitchFamily="18"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a:spcBef>
                <a:spcPts val="0"/>
              </a:spcBef>
              <a:spcAft>
                <a:spcPts val="0"/>
              </a:spcAft>
              <a:buFont typeface="Arial" panose="020B0604020202020204" pitchFamily="34" charset="0"/>
              <a:buChar char="•"/>
            </a:pPr>
            <a:r>
              <a:rPr lang="en-US" sz="1800" i="1" dirty="0">
                <a:effectLst/>
                <a:latin typeface="Times New Roman" panose="02020603050405020304" pitchFamily="18" charset="0"/>
                <a:ea typeface="Calibri" panose="020F0502020204030204" pitchFamily="34" charset="0"/>
              </a:rPr>
              <a:t>SEI External Wiki Home - Homepage - Confluence</a:t>
            </a:r>
            <a:r>
              <a:rPr lang="en-US" sz="1800" dirty="0">
                <a:effectLst/>
                <a:latin typeface="Times New Roman" panose="02020603050405020304" pitchFamily="18" charset="0"/>
                <a:ea typeface="Calibri" panose="020F0502020204030204" pitchFamily="34" charset="0"/>
              </a:rPr>
              <a:t>. (n.d.). </a:t>
            </a:r>
            <a:r>
              <a:rPr lang="en-US" sz="1800" u="sng" dirty="0">
                <a:solidFill>
                  <a:srgbClr val="0000FF"/>
                </a:solidFill>
                <a:effectLst/>
                <a:latin typeface="Times New Roman" panose="02020603050405020304" pitchFamily="18" charset="0"/>
                <a:ea typeface="Calibri" panose="020F0502020204030204" pitchFamily="34" charset="0"/>
                <a:hlinkClick r:id="rId9"/>
              </a:rPr>
              <a:t>https://wiki.sei.cmu.edu/confluence/</a:t>
            </a:r>
            <a:r>
              <a:rPr lang="en-US" sz="1800" dirty="0">
                <a:effectLst/>
                <a:latin typeface="Times New Roman" panose="02020603050405020304" pitchFamily="18"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a:lnSpc>
                <a:spcPct val="90000"/>
              </a:lnSpc>
              <a:spcBef>
                <a:spcPts val="0"/>
              </a:spcBef>
              <a:spcAft>
                <a:spcPts val="0"/>
              </a:spcAft>
              <a:buClr>
                <a:schemeClr val="lt1"/>
              </a:buClr>
              <a:buSzPts val="2200"/>
              <a:buFont typeface="Arial" panose="020B0604020202020204" pitchFamily="34" charset="0"/>
              <a:buChar char="•"/>
            </a:pPr>
            <a:r>
              <a:rPr lang="it-IT" sz="1800" dirty="0"/>
              <a:t>Gemini AI. (n.d.). Google.com. </a:t>
            </a:r>
            <a:r>
              <a:rPr lang="it-IT" sz="1800" dirty="0">
                <a:hlinkClick r:id="rId10"/>
              </a:rPr>
              <a:t>https://gemini.google.com/</a:t>
            </a:r>
            <a:r>
              <a:rPr lang="it-IT" sz="1800" dirty="0"/>
              <a:t> </a:t>
            </a:r>
            <a:endParaRPr lang="en-US" sz="1800" dirty="0"/>
          </a:p>
        </p:txBody>
      </p:sp>
      <p:pic>
        <p:nvPicPr>
          <p:cNvPr id="239" name="Google Shape;239;p14" descr="Green Pace logo"/>
          <p:cNvPicPr preferRelativeResize="0"/>
          <p:nvPr/>
        </p:nvPicPr>
        <p:blipFill>
          <a:blip r:embed="rId11">
            <a:alphaModFix/>
          </a:blip>
          <a:stretch>
            <a:fillRect/>
          </a:stretch>
        </p:blipFill>
        <p:spPr>
          <a:xfrm>
            <a:off x="11305399" y="5475331"/>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1282045" y="429124"/>
            <a:ext cx="7958331" cy="1077229"/>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idx="1"/>
          </p:nvPr>
        </p:nvSpPr>
        <p:spPr>
          <a:xfrm>
            <a:off x="1037414" y="1187116"/>
            <a:ext cx="3502502" cy="540263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endParaRPr lang="en-US" sz="1600" dirty="0"/>
          </a:p>
          <a:p>
            <a:pPr>
              <a:lnSpc>
                <a:spcPct val="90000"/>
              </a:lnSpc>
              <a:spcAft>
                <a:spcPts val="0"/>
              </a:spcAft>
              <a:buClr>
                <a:schemeClr val="lt1"/>
              </a:buClr>
              <a:buSzPts val="2200"/>
            </a:pPr>
            <a:r>
              <a:rPr lang="en-US" dirty="0"/>
              <a:t>Overview of the threat matrix </a:t>
            </a:r>
          </a:p>
          <a:p>
            <a:pPr>
              <a:lnSpc>
                <a:spcPct val="90000"/>
              </a:lnSpc>
              <a:spcAft>
                <a:spcPts val="0"/>
              </a:spcAft>
              <a:buClr>
                <a:schemeClr val="lt1"/>
              </a:buClr>
              <a:buSzPts val="2200"/>
            </a:pPr>
            <a:r>
              <a:rPr lang="en-US" dirty="0"/>
              <a:t>Define security principles </a:t>
            </a:r>
          </a:p>
          <a:p>
            <a:pPr>
              <a:lnSpc>
                <a:spcPct val="90000"/>
              </a:lnSpc>
              <a:spcAft>
                <a:spcPts val="0"/>
              </a:spcAft>
              <a:buClr>
                <a:schemeClr val="lt1"/>
              </a:buClr>
              <a:buSzPts val="2200"/>
            </a:pPr>
            <a:r>
              <a:rPr lang="en-US" dirty="0"/>
              <a:t>Strong coding standards </a:t>
            </a:r>
          </a:p>
          <a:p>
            <a:pPr>
              <a:lnSpc>
                <a:spcPct val="90000"/>
              </a:lnSpc>
              <a:spcAft>
                <a:spcPts val="0"/>
              </a:spcAft>
              <a:buClr>
                <a:schemeClr val="lt1"/>
              </a:buClr>
              <a:buSzPts val="2200"/>
            </a:pPr>
            <a:r>
              <a:rPr lang="en-US" dirty="0"/>
              <a:t>Data encryption standards</a:t>
            </a:r>
          </a:p>
          <a:p>
            <a:pPr>
              <a:lnSpc>
                <a:spcPct val="90000"/>
              </a:lnSpc>
              <a:spcAft>
                <a:spcPts val="0"/>
              </a:spcAft>
              <a:buClr>
                <a:schemeClr val="lt1"/>
              </a:buClr>
              <a:buSzPts val="2200"/>
            </a:pPr>
            <a:r>
              <a:rPr lang="en-US" dirty="0"/>
              <a:t>What is AAA? </a:t>
            </a:r>
          </a:p>
          <a:p>
            <a:pPr>
              <a:lnSpc>
                <a:spcPct val="90000"/>
              </a:lnSpc>
              <a:spcAft>
                <a:spcPts val="0"/>
              </a:spcAft>
              <a:buClr>
                <a:schemeClr val="lt1"/>
              </a:buClr>
              <a:buSzPts val="2200"/>
            </a:pPr>
            <a:r>
              <a:rPr lang="en-US" dirty="0"/>
              <a:t>Unit Testing examples</a:t>
            </a:r>
          </a:p>
          <a:p>
            <a:pPr>
              <a:lnSpc>
                <a:spcPct val="90000"/>
              </a:lnSpc>
              <a:spcAft>
                <a:spcPts val="0"/>
              </a:spcAft>
              <a:buClr>
                <a:schemeClr val="lt1"/>
              </a:buClr>
              <a:buSzPts val="2200"/>
            </a:pPr>
            <a:r>
              <a:rPr lang="en-US" dirty="0"/>
              <a:t>Recommended Tools</a:t>
            </a:r>
          </a:p>
          <a:p>
            <a:pPr>
              <a:lnSpc>
                <a:spcPct val="90000"/>
              </a:lnSpc>
              <a:spcAft>
                <a:spcPts val="0"/>
              </a:spcAft>
              <a:buClr>
                <a:schemeClr val="lt1"/>
              </a:buClr>
              <a:buSzPts val="2200"/>
            </a:pPr>
            <a:endParaRPr lang="en-US"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701329" y="221794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305399" y="5440526"/>
            <a:ext cx="886601" cy="1149225"/>
          </a:xfrm>
          <a:prstGeom prst="rect">
            <a:avLst/>
          </a:prstGeom>
          <a:noFill/>
          <a:ln>
            <a:noFill/>
          </a:ln>
        </p:spPr>
      </p:pic>
      <p:pic>
        <p:nvPicPr>
          <p:cNvPr id="2" name="luvvoice.com-20241018-Jr6F2L">
            <a:hlinkClick r:id="" action="ppaction://media"/>
            <a:extLst>
              <a:ext uri="{FF2B5EF4-FFF2-40B4-BE49-F238E27FC236}">
                <a16:creationId xmlns:a16="http://schemas.microsoft.com/office/drawing/2014/main" id="{9D585738-21C9-D12A-F0AA-BD07955778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82045" y="6193828"/>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3320"/>
    </mc:Choice>
    <mc:Fallback xmlns="">
      <p:transition spd="slow" advTm="43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1705668" y="506398"/>
            <a:ext cx="7958331" cy="1077229"/>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1052520549"/>
              </p:ext>
            </p:extLst>
          </p:nvPr>
        </p:nvGraphicFramePr>
        <p:xfrm>
          <a:off x="1985881" y="1480672"/>
          <a:ext cx="7835225" cy="51205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bg1">
                              <a:lumMod val="95000"/>
                              <a:lumOff val="5000"/>
                            </a:schemeClr>
                          </a:solidFill>
                        </a:rPr>
                        <a:t>Likely</a:t>
                      </a:r>
                      <a:endParaRPr sz="1400" u="none" strike="noStrike" cap="none" dirty="0">
                        <a:solidFill>
                          <a:schemeClr val="bg1">
                            <a:lumMod val="95000"/>
                            <a:lumOff val="5000"/>
                          </a:schemeClr>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bg1">
                              <a:lumMod val="95000"/>
                              <a:lumOff val="5000"/>
                            </a:schemeClr>
                          </a:solidFill>
                        </a:rPr>
                        <a:t>Likely threats mean that the threat of attack is far more likely to happen</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1">
                        <a:lumMod val="60000"/>
                        <a:lumOff val="40000"/>
                      </a:schemeClr>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bg1">
                              <a:lumMod val="95000"/>
                              <a:lumOff val="5000"/>
                            </a:schemeClr>
                          </a:solidFill>
                        </a:rPr>
                        <a:t>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bg1">
                              <a:lumMod val="95000"/>
                              <a:lumOff val="5000"/>
                            </a:schemeClr>
                          </a:solidFill>
                        </a:rPr>
                        <a:t>Priority threats are threats that are very exploitable and can have severe repercussions</a:t>
                      </a:r>
                    </a:p>
                    <a:p>
                      <a:pPr marL="0" marR="0" lvl="0" indent="0" algn="ctr" rtl="0">
                        <a:lnSpc>
                          <a:spcPct val="100000"/>
                        </a:lnSpc>
                        <a:spcBef>
                          <a:spcPts val="0"/>
                        </a:spcBef>
                        <a:spcAft>
                          <a:spcPts val="0"/>
                        </a:spcAft>
                        <a:buClr>
                          <a:srgbClr val="000000"/>
                        </a:buClr>
                        <a:buSzPts val="3600"/>
                        <a:buFont typeface="Arial"/>
                        <a:buNone/>
                      </a:pPr>
                      <a:endParaRPr sz="2400" u="none" strike="noStrike" cap="none" dirty="0">
                        <a:solidFill>
                          <a:schemeClr val="bg1">
                            <a:lumMod val="95000"/>
                            <a:lumOff val="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bg1">
                              <a:lumMod val="95000"/>
                              <a:lumOff val="5000"/>
                            </a:schemeClr>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bg1">
                              <a:lumMod val="95000"/>
                              <a:lumOff val="5000"/>
                            </a:schemeClr>
                          </a:solidFill>
                        </a:rPr>
                        <a:t>Low priority threats will have less exploitable vulnerabilities while possibly also being expensive to fix</a:t>
                      </a:r>
                    </a:p>
                    <a:p>
                      <a:pPr marL="0" marR="0" lvl="0" indent="0" algn="ctr" rtl="0">
                        <a:lnSpc>
                          <a:spcPct val="100000"/>
                        </a:lnSpc>
                        <a:spcBef>
                          <a:spcPts val="0"/>
                        </a:spcBef>
                        <a:spcAft>
                          <a:spcPts val="0"/>
                        </a:spcAft>
                        <a:buClr>
                          <a:srgbClr val="000000"/>
                        </a:buClr>
                        <a:buSzPts val="3600"/>
                        <a:buFont typeface="Arial"/>
                        <a:buNone/>
                      </a:pPr>
                      <a:endParaRPr sz="2400" u="none" strike="noStrike" cap="none" dirty="0">
                        <a:solidFill>
                          <a:schemeClr val="bg1">
                            <a:lumMod val="95000"/>
                            <a:lumOff val="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1">
                        <a:lumMod val="60000"/>
                        <a:lumOff val="40000"/>
                      </a:schemeClr>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bg1">
                              <a:lumMod val="95000"/>
                              <a:lumOff val="5000"/>
                            </a:schemeClr>
                          </a:solidFill>
                        </a:rPr>
                        <a:t>Unlikely</a:t>
                      </a:r>
                      <a:endParaRPr sz="1400" u="none" strike="noStrike" cap="none" dirty="0">
                        <a:solidFill>
                          <a:schemeClr val="bg1">
                            <a:lumMod val="95000"/>
                            <a:lumOff val="5000"/>
                          </a:schemeClr>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bg1">
                              <a:lumMod val="95000"/>
                              <a:lumOff val="5000"/>
                            </a:schemeClr>
                          </a:solidFill>
                        </a:rPr>
                        <a:t>Unlikely threats are ones that have a low likelihood of occurring</a:t>
                      </a:r>
                    </a:p>
                    <a:p>
                      <a:pPr marL="0" marR="0" lvl="0" indent="0" algn="ctr" rtl="0">
                        <a:lnSpc>
                          <a:spcPct val="100000"/>
                        </a:lnSpc>
                        <a:spcBef>
                          <a:spcPts val="0"/>
                        </a:spcBef>
                        <a:spcAft>
                          <a:spcPts val="0"/>
                        </a:spcAft>
                        <a:buClr>
                          <a:srgbClr val="000000"/>
                        </a:buClr>
                        <a:buSzPts val="3600"/>
                        <a:buFont typeface="Arial"/>
                        <a:buNone/>
                      </a:pPr>
                      <a:endParaRPr sz="2000" u="none" strike="noStrike" cap="none" dirty="0">
                        <a:solidFill>
                          <a:schemeClr val="bg1">
                            <a:lumMod val="95000"/>
                            <a:lumOff val="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305399" y="5452027"/>
            <a:ext cx="886601" cy="1149225"/>
          </a:xfrm>
          <a:prstGeom prst="rect">
            <a:avLst/>
          </a:prstGeom>
          <a:noFill/>
          <a:ln>
            <a:noFill/>
          </a:ln>
        </p:spPr>
      </p:pic>
      <p:pic>
        <p:nvPicPr>
          <p:cNvPr id="4" name="luvvoice.com-20241018-GXoot7">
            <a:hlinkClick r:id="" action="ppaction://media"/>
            <a:extLst>
              <a:ext uri="{FF2B5EF4-FFF2-40B4-BE49-F238E27FC236}">
                <a16:creationId xmlns:a16="http://schemas.microsoft.com/office/drawing/2014/main" id="{8B6C02DC-26EB-8657-3E49-C50C1DFA36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86205" y="6102839"/>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400"/>
    </mc:Choice>
    <mc:Fallback xmlns="">
      <p:transition spd="slow" advTm="32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271276" y="459264"/>
            <a:ext cx="7958331" cy="1077229"/>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idx="1"/>
          </p:nvPr>
        </p:nvSpPr>
        <p:spPr>
          <a:xfrm>
            <a:off x="1194542" y="1342896"/>
            <a:ext cx="9889532" cy="4865399"/>
          </a:xfrm>
          <a:prstGeom prst="rect">
            <a:avLst/>
          </a:prstGeom>
          <a:noFill/>
          <a:ln>
            <a:noFill/>
          </a:ln>
        </p:spPr>
        <p:txBody>
          <a:bodyPr spcFirstLastPara="1" wrap="square" lIns="91425" tIns="45700" rIns="91425" bIns="45700" numCol="2" anchor="t" anchorCtr="0">
            <a:normAutofit fontScale="85000" lnSpcReduction="10000"/>
          </a:bodyPr>
          <a:lstStyle/>
          <a:p>
            <a:pPr marL="457200" lvl="0" indent="-457200" algn="l" rtl="0">
              <a:lnSpc>
                <a:spcPct val="150000"/>
              </a:lnSpc>
              <a:spcBef>
                <a:spcPts val="0"/>
              </a:spcBef>
              <a:spcAft>
                <a:spcPts val="0"/>
              </a:spcAft>
              <a:buClr>
                <a:schemeClr val="lt1"/>
              </a:buClr>
              <a:buSzPts val="2200"/>
              <a:buFont typeface="+mj-lt"/>
              <a:buAutoNum type="arabicPeriod"/>
            </a:pPr>
            <a:r>
              <a:rPr lang="en-US" dirty="0"/>
              <a:t>Validate Input Data</a:t>
            </a:r>
          </a:p>
          <a:p>
            <a:pPr marL="908050" lvl="1" indent="-457200">
              <a:lnSpc>
                <a:spcPct val="150000"/>
              </a:lnSpc>
              <a:spcBef>
                <a:spcPts val="0"/>
              </a:spcBef>
              <a:spcAft>
                <a:spcPts val="0"/>
              </a:spcAft>
              <a:buClr>
                <a:schemeClr val="lt1"/>
              </a:buClr>
              <a:buSzPts val="2200"/>
            </a:pPr>
            <a:r>
              <a:rPr lang="en-US" dirty="0"/>
              <a:t>STD-001-CPP, STD-002-CPP, STD-003-CPP, STD-005-CPP, STD-009-CPP, STD-010-CPP</a:t>
            </a:r>
          </a:p>
          <a:p>
            <a:pPr marL="457200" lvl="0" indent="-457200" algn="l" rtl="0">
              <a:lnSpc>
                <a:spcPct val="150000"/>
              </a:lnSpc>
              <a:spcBef>
                <a:spcPts val="0"/>
              </a:spcBef>
              <a:spcAft>
                <a:spcPts val="0"/>
              </a:spcAft>
              <a:buClr>
                <a:schemeClr val="lt1"/>
              </a:buClr>
              <a:buSzPts val="2200"/>
              <a:buFont typeface="+mj-lt"/>
              <a:buAutoNum type="arabicPeriod"/>
            </a:pPr>
            <a:r>
              <a:rPr lang="en-US" dirty="0"/>
              <a:t>Heed Compiler Warnings</a:t>
            </a:r>
          </a:p>
          <a:p>
            <a:pPr marL="908050" lvl="1" indent="-457200">
              <a:lnSpc>
                <a:spcPct val="150000"/>
              </a:lnSpc>
              <a:spcBef>
                <a:spcPts val="0"/>
              </a:spcBef>
              <a:spcAft>
                <a:spcPts val="0"/>
              </a:spcAft>
              <a:buClr>
                <a:schemeClr val="lt1"/>
              </a:buClr>
              <a:buSzPts val="2200"/>
            </a:pPr>
            <a:r>
              <a:rPr lang="en-US" dirty="0"/>
              <a:t>STD-001-CPP</a:t>
            </a:r>
          </a:p>
          <a:p>
            <a:pPr marL="457200" lvl="0" indent="-457200" algn="l" rtl="0">
              <a:lnSpc>
                <a:spcPct val="150000"/>
              </a:lnSpc>
              <a:spcBef>
                <a:spcPts val="0"/>
              </a:spcBef>
              <a:spcAft>
                <a:spcPts val="0"/>
              </a:spcAft>
              <a:buClr>
                <a:schemeClr val="lt1"/>
              </a:buClr>
              <a:buSzPts val="2200"/>
              <a:buFont typeface="+mj-lt"/>
              <a:buAutoNum type="arabicPeriod"/>
            </a:pPr>
            <a:r>
              <a:rPr lang="en-US" dirty="0"/>
              <a:t>Architect and Design for Security Policies</a:t>
            </a:r>
          </a:p>
          <a:p>
            <a:pPr marL="908050" lvl="1" indent="-457200">
              <a:lnSpc>
                <a:spcPct val="150000"/>
              </a:lnSpc>
              <a:spcBef>
                <a:spcPts val="0"/>
              </a:spcBef>
              <a:spcAft>
                <a:spcPts val="0"/>
              </a:spcAft>
              <a:buClr>
                <a:schemeClr val="lt1"/>
              </a:buClr>
              <a:buSzPts val="2200"/>
            </a:pPr>
            <a:r>
              <a:rPr lang="en-US" dirty="0"/>
              <a:t>STD-003-CPP, STD-004-CPP, STD-005-CPP, STD-006-CPP</a:t>
            </a:r>
          </a:p>
          <a:p>
            <a:pPr marL="457200" lvl="0" indent="-457200" algn="l" rtl="0">
              <a:lnSpc>
                <a:spcPct val="150000"/>
              </a:lnSpc>
              <a:spcBef>
                <a:spcPts val="0"/>
              </a:spcBef>
              <a:spcAft>
                <a:spcPts val="0"/>
              </a:spcAft>
              <a:buClr>
                <a:schemeClr val="lt1"/>
              </a:buClr>
              <a:buSzPts val="2200"/>
              <a:buFont typeface="+mj-lt"/>
              <a:buAutoNum type="arabicPeriod"/>
            </a:pPr>
            <a:r>
              <a:rPr lang="en-US" dirty="0"/>
              <a:t>Keep it Simple</a:t>
            </a:r>
          </a:p>
          <a:p>
            <a:pPr lvl="1">
              <a:lnSpc>
                <a:spcPct val="150000"/>
              </a:lnSpc>
              <a:spcBef>
                <a:spcPts val="0"/>
              </a:spcBef>
              <a:spcAft>
                <a:spcPts val="0"/>
              </a:spcAft>
              <a:buClr>
                <a:schemeClr val="lt1"/>
              </a:buClr>
              <a:buSzPts val="2200"/>
            </a:pPr>
            <a:r>
              <a:rPr lang="en-US" dirty="0"/>
              <a:t>STD-007-CPP, STD-008-CPP, STD-010-CPP</a:t>
            </a:r>
          </a:p>
          <a:p>
            <a:pPr marL="457200" lvl="0" indent="-457200" algn="l" rtl="0">
              <a:lnSpc>
                <a:spcPct val="150000"/>
              </a:lnSpc>
              <a:spcBef>
                <a:spcPts val="0"/>
              </a:spcBef>
              <a:spcAft>
                <a:spcPts val="0"/>
              </a:spcAft>
              <a:buClr>
                <a:schemeClr val="lt1"/>
              </a:buClr>
              <a:buSzPts val="2200"/>
              <a:buFont typeface="+mj-lt"/>
              <a:buAutoNum type="arabicPeriod"/>
            </a:pPr>
            <a:r>
              <a:rPr lang="en-US" dirty="0"/>
              <a:t>Default Deny</a:t>
            </a:r>
          </a:p>
          <a:p>
            <a:pPr marL="908050" lvl="1" indent="-457200">
              <a:lnSpc>
                <a:spcPct val="150000"/>
              </a:lnSpc>
              <a:spcBef>
                <a:spcPts val="0"/>
              </a:spcBef>
              <a:spcAft>
                <a:spcPts val="0"/>
              </a:spcAft>
              <a:buClr>
                <a:schemeClr val="lt1"/>
              </a:buClr>
              <a:buSzPts val="2200"/>
            </a:pPr>
            <a:r>
              <a:rPr lang="en-US" dirty="0"/>
              <a:t>STD-002-CPP, STD-008-CPP</a:t>
            </a:r>
          </a:p>
          <a:p>
            <a:pPr marL="457200" lvl="0" indent="-457200" algn="l" rtl="0">
              <a:lnSpc>
                <a:spcPct val="150000"/>
              </a:lnSpc>
              <a:spcBef>
                <a:spcPts val="0"/>
              </a:spcBef>
              <a:spcAft>
                <a:spcPts val="0"/>
              </a:spcAft>
              <a:buClr>
                <a:schemeClr val="lt1"/>
              </a:buClr>
              <a:buSzPts val="2200"/>
              <a:buFont typeface="+mj-lt"/>
              <a:buAutoNum type="arabicPeriod"/>
            </a:pPr>
            <a:r>
              <a:rPr lang="en-US" dirty="0"/>
              <a:t>Adhere to the Principle of Least Privilege</a:t>
            </a:r>
          </a:p>
          <a:p>
            <a:pPr marL="908050" lvl="1" indent="-457200">
              <a:lnSpc>
                <a:spcPct val="150000"/>
              </a:lnSpc>
              <a:spcBef>
                <a:spcPts val="0"/>
              </a:spcBef>
              <a:spcAft>
                <a:spcPts val="0"/>
              </a:spcAft>
              <a:buClr>
                <a:schemeClr val="lt1"/>
              </a:buClr>
              <a:buSzPts val="2200"/>
            </a:pPr>
            <a:r>
              <a:rPr lang="en-US" dirty="0"/>
              <a:t>STD-004-CPP</a:t>
            </a:r>
          </a:p>
          <a:p>
            <a:pPr marL="457200" lvl="0" indent="-457200" algn="l" rtl="0">
              <a:lnSpc>
                <a:spcPct val="150000"/>
              </a:lnSpc>
              <a:spcBef>
                <a:spcPts val="0"/>
              </a:spcBef>
              <a:spcAft>
                <a:spcPts val="0"/>
              </a:spcAft>
              <a:buClr>
                <a:schemeClr val="lt1"/>
              </a:buClr>
              <a:buSzPts val="2200"/>
              <a:buFont typeface="+mj-lt"/>
              <a:buAutoNum type="arabicPeriod"/>
            </a:pPr>
            <a:r>
              <a:rPr lang="en-US" dirty="0"/>
              <a:t>Sanitize Data Sent to Other Systems</a:t>
            </a:r>
          </a:p>
          <a:p>
            <a:pPr marL="908050" lvl="1" indent="-457200">
              <a:lnSpc>
                <a:spcPct val="150000"/>
              </a:lnSpc>
              <a:spcBef>
                <a:spcPts val="0"/>
              </a:spcBef>
              <a:spcAft>
                <a:spcPts val="0"/>
              </a:spcAft>
              <a:buClr>
                <a:schemeClr val="lt1"/>
              </a:buClr>
              <a:buSzPts val="2200"/>
            </a:pPr>
            <a:r>
              <a:rPr lang="en-US" dirty="0"/>
              <a:t>STD-004-CPP</a:t>
            </a:r>
          </a:p>
          <a:p>
            <a:pPr marL="457200" lvl="0" indent="-457200" algn="l" rtl="0">
              <a:lnSpc>
                <a:spcPct val="150000"/>
              </a:lnSpc>
              <a:spcBef>
                <a:spcPts val="0"/>
              </a:spcBef>
              <a:spcAft>
                <a:spcPts val="0"/>
              </a:spcAft>
              <a:buClr>
                <a:schemeClr val="lt1"/>
              </a:buClr>
              <a:buSzPts val="2200"/>
              <a:buFont typeface="+mj-lt"/>
              <a:buAutoNum type="arabicPeriod"/>
            </a:pPr>
            <a:r>
              <a:rPr lang="en-US" dirty="0"/>
              <a:t>Practice Defense in Depth</a:t>
            </a:r>
          </a:p>
          <a:p>
            <a:pPr marL="908050" lvl="1" indent="-457200">
              <a:lnSpc>
                <a:spcPct val="150000"/>
              </a:lnSpc>
              <a:spcBef>
                <a:spcPts val="0"/>
              </a:spcBef>
              <a:spcAft>
                <a:spcPts val="0"/>
              </a:spcAft>
              <a:buClr>
                <a:schemeClr val="lt1"/>
              </a:buClr>
              <a:buSzPts val="2200"/>
            </a:pPr>
            <a:r>
              <a:rPr lang="en-US" dirty="0"/>
              <a:t>STD-004-CPP, STD-007-CPP</a:t>
            </a:r>
          </a:p>
          <a:p>
            <a:pPr marL="457200" lvl="0" indent="-457200" algn="l" rtl="0">
              <a:lnSpc>
                <a:spcPct val="150000"/>
              </a:lnSpc>
              <a:spcBef>
                <a:spcPts val="0"/>
              </a:spcBef>
              <a:spcAft>
                <a:spcPts val="0"/>
              </a:spcAft>
              <a:buClr>
                <a:schemeClr val="lt1"/>
              </a:buClr>
              <a:buSzPts val="2200"/>
              <a:buFont typeface="+mj-lt"/>
              <a:buAutoNum type="arabicPeriod"/>
            </a:pPr>
            <a:r>
              <a:rPr lang="en-US" dirty="0"/>
              <a:t>Use Effective Quality Assurance Techniques</a:t>
            </a:r>
          </a:p>
          <a:p>
            <a:pPr marL="908050" lvl="1" indent="-457200">
              <a:lnSpc>
                <a:spcPct val="150000"/>
              </a:lnSpc>
              <a:spcBef>
                <a:spcPts val="0"/>
              </a:spcBef>
              <a:spcAft>
                <a:spcPts val="0"/>
              </a:spcAft>
              <a:buClr>
                <a:schemeClr val="lt1"/>
              </a:buClr>
              <a:buSzPts val="2200"/>
            </a:pPr>
            <a:r>
              <a:rPr lang="en-US" dirty="0"/>
              <a:t>STD-001-CPP, STD-005-CPP, STD-006-CPP, STD-007-CPP, STD-009-CPP</a:t>
            </a:r>
          </a:p>
          <a:p>
            <a:pPr marL="457200" lvl="0" indent="-457200" algn="l" rtl="0">
              <a:lnSpc>
                <a:spcPct val="150000"/>
              </a:lnSpc>
              <a:spcBef>
                <a:spcPts val="0"/>
              </a:spcBef>
              <a:spcAft>
                <a:spcPts val="0"/>
              </a:spcAft>
              <a:buClr>
                <a:schemeClr val="lt1"/>
              </a:buClr>
              <a:buSzPts val="2200"/>
              <a:buFont typeface="+mj-lt"/>
              <a:buAutoNum type="arabicPeriod"/>
            </a:pPr>
            <a:r>
              <a:rPr lang="en-US" dirty="0"/>
              <a:t>Adopt a Secure Coding Standard</a:t>
            </a:r>
          </a:p>
          <a:p>
            <a:pPr marL="908050" lvl="1" indent="-457200">
              <a:lnSpc>
                <a:spcPct val="150000"/>
              </a:lnSpc>
              <a:spcBef>
                <a:spcPts val="0"/>
              </a:spcBef>
              <a:spcAft>
                <a:spcPts val="0"/>
              </a:spcAft>
              <a:buClr>
                <a:schemeClr val="lt1"/>
              </a:buClr>
              <a:buSzPts val="2200"/>
            </a:pPr>
            <a:r>
              <a:rPr lang="en-US" dirty="0"/>
              <a:t>STD-002-CPP, STD-003-CPP</a:t>
            </a:r>
          </a:p>
          <a:p>
            <a:pPr marL="908050" lvl="1" indent="-457200">
              <a:lnSpc>
                <a:spcPct val="150000"/>
              </a:lnSpc>
              <a:spcBef>
                <a:spcPts val="0"/>
              </a:spcBef>
              <a:spcAft>
                <a:spcPts val="0"/>
              </a:spcAft>
              <a:buClr>
                <a:schemeClr val="lt1"/>
              </a:buClr>
              <a:buSzPts val="2200"/>
            </a:pPr>
            <a:endParaRPr dirty="0"/>
          </a:p>
        </p:txBody>
      </p:sp>
      <p:pic>
        <p:nvPicPr>
          <p:cNvPr id="169" name="Google Shape;169;p5" descr="Green Pace logo"/>
          <p:cNvPicPr preferRelativeResize="0"/>
          <p:nvPr/>
        </p:nvPicPr>
        <p:blipFill>
          <a:blip r:embed="rId6">
            <a:alphaModFix/>
          </a:blip>
          <a:stretch>
            <a:fillRect/>
          </a:stretch>
        </p:blipFill>
        <p:spPr>
          <a:xfrm>
            <a:off x="11305399" y="5515104"/>
            <a:ext cx="886601" cy="1149225"/>
          </a:xfrm>
          <a:prstGeom prst="rect">
            <a:avLst/>
          </a:prstGeom>
          <a:noFill/>
          <a:ln>
            <a:noFill/>
          </a:ln>
        </p:spPr>
      </p:pic>
      <p:pic>
        <p:nvPicPr>
          <p:cNvPr id="2" name="luvvoice.com-20241018-8yMvLZ">
            <a:hlinkClick r:id="" action="ppaction://media"/>
            <a:extLst>
              <a:ext uri="{FF2B5EF4-FFF2-40B4-BE49-F238E27FC236}">
                <a16:creationId xmlns:a16="http://schemas.microsoft.com/office/drawing/2014/main" id="{19914911-9DD7-3205-89CD-13991AFBF69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1006" y="6208295"/>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6080"/>
    </mc:Choice>
    <mc:Fallback xmlns="">
      <p:transition spd="slow" advTm="136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909021" y="472494"/>
            <a:ext cx="7958331" cy="1077229"/>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idx="1"/>
          </p:nvPr>
        </p:nvSpPr>
        <p:spPr>
          <a:xfrm>
            <a:off x="1233556" y="1549722"/>
            <a:ext cx="9850517" cy="4835783"/>
          </a:xfrm>
          <a:prstGeom prst="rect">
            <a:avLst/>
          </a:prstGeom>
          <a:noFill/>
          <a:ln>
            <a:noFill/>
          </a:ln>
        </p:spPr>
        <p:txBody>
          <a:bodyPr spcFirstLastPara="1" wrap="square" lIns="91425" tIns="45700" rIns="91425" bIns="45700" numCol="2" anchor="t" anchorCtr="0">
            <a:normAutofit/>
          </a:bodyPr>
          <a:lstStyle/>
          <a:p>
            <a:pPr>
              <a:lnSpc>
                <a:spcPct val="90000"/>
              </a:lnSpc>
              <a:spcBef>
                <a:spcPts val="0"/>
              </a:spcBef>
              <a:spcAft>
                <a:spcPts val="0"/>
              </a:spcAft>
              <a:buClr>
                <a:schemeClr val="lt1"/>
              </a:buClr>
              <a:buSzPts val="2000"/>
              <a:buFont typeface="Arial" panose="020B0604020202020204" pitchFamily="34" charset="0"/>
              <a:buChar char="•"/>
            </a:pPr>
            <a:r>
              <a:rPr lang="en-US" dirty="0"/>
              <a:t>Data Type</a:t>
            </a:r>
          </a:p>
          <a:p>
            <a:pPr lvl="1">
              <a:lnSpc>
                <a:spcPct val="90000"/>
              </a:lnSpc>
              <a:spcBef>
                <a:spcPts val="0"/>
              </a:spcBef>
              <a:spcAft>
                <a:spcPts val="0"/>
              </a:spcAft>
              <a:buClr>
                <a:schemeClr val="lt1"/>
              </a:buClr>
              <a:buSzPts val="2000"/>
              <a:buFont typeface="Arial" panose="020B0604020202020204" pitchFamily="34" charset="0"/>
              <a:buChar char="•"/>
            </a:pPr>
            <a:r>
              <a:rPr lang="en-US" sz="2000" dirty="0"/>
              <a:t>Do not modify the standard namespaces</a:t>
            </a:r>
          </a:p>
          <a:p>
            <a:pPr>
              <a:lnSpc>
                <a:spcPct val="90000"/>
              </a:lnSpc>
              <a:spcBef>
                <a:spcPts val="0"/>
              </a:spcBef>
              <a:spcAft>
                <a:spcPts val="0"/>
              </a:spcAft>
              <a:buClr>
                <a:schemeClr val="lt1"/>
              </a:buClr>
              <a:buSzPts val="2000"/>
              <a:buFont typeface="Arial" panose="020B0604020202020204" pitchFamily="34" charset="0"/>
              <a:buChar char="•"/>
            </a:pPr>
            <a:r>
              <a:rPr lang="en-US" dirty="0"/>
              <a:t>Data Value</a:t>
            </a:r>
          </a:p>
          <a:p>
            <a:pPr lvl="1">
              <a:lnSpc>
                <a:spcPct val="90000"/>
              </a:lnSpc>
              <a:spcBef>
                <a:spcPts val="0"/>
              </a:spcBef>
              <a:spcAft>
                <a:spcPts val="0"/>
              </a:spcAft>
              <a:buClr>
                <a:schemeClr val="lt1"/>
              </a:buClr>
              <a:buSzPts val="2000"/>
              <a:buFont typeface="Arial" panose="020B0604020202020204" pitchFamily="34" charset="0"/>
              <a:buChar char="•"/>
            </a:pPr>
            <a:r>
              <a:rPr lang="en-US" sz="2000" dirty="0"/>
              <a:t>Do not read uninitialized memory</a:t>
            </a:r>
          </a:p>
          <a:p>
            <a:pPr>
              <a:lnSpc>
                <a:spcPct val="90000"/>
              </a:lnSpc>
              <a:spcBef>
                <a:spcPts val="0"/>
              </a:spcBef>
              <a:spcAft>
                <a:spcPts val="0"/>
              </a:spcAft>
              <a:buClr>
                <a:schemeClr val="lt1"/>
              </a:buClr>
              <a:buSzPts val="2000"/>
              <a:buFont typeface="Arial" panose="020B0604020202020204" pitchFamily="34" charset="0"/>
              <a:buChar char="•"/>
            </a:pPr>
            <a:r>
              <a:rPr lang="en-US" dirty="0"/>
              <a:t>String Correctness</a:t>
            </a:r>
          </a:p>
          <a:p>
            <a:pPr lvl="1">
              <a:lnSpc>
                <a:spcPct val="90000"/>
              </a:lnSpc>
              <a:spcBef>
                <a:spcPts val="0"/>
              </a:spcBef>
              <a:spcAft>
                <a:spcPts val="0"/>
              </a:spcAft>
              <a:buClr>
                <a:schemeClr val="lt1"/>
              </a:buClr>
              <a:buSzPts val="2000"/>
              <a:buFont typeface="Arial" panose="020B0604020202020204" pitchFamily="34" charset="0"/>
              <a:buChar char="•"/>
            </a:pPr>
            <a:r>
              <a:rPr lang="en-US" sz="2000" dirty="0"/>
              <a:t>Do not attempt to create a std::string from a null pointer</a:t>
            </a:r>
          </a:p>
          <a:p>
            <a:pPr>
              <a:lnSpc>
                <a:spcPct val="90000"/>
              </a:lnSpc>
              <a:spcBef>
                <a:spcPts val="0"/>
              </a:spcBef>
              <a:spcAft>
                <a:spcPts val="0"/>
              </a:spcAft>
              <a:buClr>
                <a:schemeClr val="lt1"/>
              </a:buClr>
              <a:buSzPts val="2000"/>
              <a:buFont typeface="Arial" panose="020B0604020202020204" pitchFamily="34" charset="0"/>
              <a:buChar char="•"/>
            </a:pPr>
            <a:r>
              <a:rPr lang="en-US" dirty="0"/>
              <a:t>SQL Injection</a:t>
            </a:r>
          </a:p>
          <a:p>
            <a:pPr lvl="1">
              <a:lnSpc>
                <a:spcPct val="90000"/>
              </a:lnSpc>
              <a:spcBef>
                <a:spcPts val="0"/>
              </a:spcBef>
              <a:spcAft>
                <a:spcPts val="0"/>
              </a:spcAft>
              <a:buClr>
                <a:schemeClr val="lt1"/>
              </a:buClr>
              <a:buSzPts val="2000"/>
              <a:buFont typeface="Arial" panose="020B0604020202020204" pitchFamily="34" charset="0"/>
              <a:buChar char="•"/>
            </a:pPr>
            <a:r>
              <a:rPr lang="en-US" sz="2000" dirty="0"/>
              <a:t>Sanitize data passed to complex subsystems</a:t>
            </a:r>
          </a:p>
          <a:p>
            <a:pPr>
              <a:lnSpc>
                <a:spcPct val="90000"/>
              </a:lnSpc>
              <a:spcBef>
                <a:spcPts val="0"/>
              </a:spcBef>
              <a:spcAft>
                <a:spcPts val="0"/>
              </a:spcAft>
              <a:buClr>
                <a:schemeClr val="lt1"/>
              </a:buClr>
              <a:buSzPts val="2000"/>
              <a:buFont typeface="Arial" panose="020B0604020202020204" pitchFamily="34" charset="0"/>
              <a:buChar char="•"/>
            </a:pPr>
            <a:r>
              <a:rPr lang="en-US" dirty="0"/>
              <a:t>Memory Protection</a:t>
            </a:r>
          </a:p>
          <a:p>
            <a:pPr lvl="1">
              <a:lnSpc>
                <a:spcPct val="90000"/>
              </a:lnSpc>
              <a:spcBef>
                <a:spcPts val="0"/>
              </a:spcBef>
              <a:spcAft>
                <a:spcPts val="0"/>
              </a:spcAft>
              <a:buClr>
                <a:schemeClr val="lt1"/>
              </a:buClr>
              <a:buSzPts val="2000"/>
              <a:buFont typeface="Arial" panose="020B0604020202020204" pitchFamily="34" charset="0"/>
              <a:buChar char="•"/>
            </a:pPr>
            <a:r>
              <a:rPr lang="en-US" sz="2000" dirty="0"/>
              <a:t>Do not access freed memory</a:t>
            </a:r>
          </a:p>
          <a:p>
            <a:pPr>
              <a:lnSpc>
                <a:spcPct val="90000"/>
              </a:lnSpc>
              <a:spcBef>
                <a:spcPts val="0"/>
              </a:spcBef>
              <a:spcAft>
                <a:spcPts val="0"/>
              </a:spcAft>
              <a:buClr>
                <a:schemeClr val="lt1"/>
              </a:buClr>
              <a:buSzPts val="2000"/>
              <a:buFont typeface="Arial" panose="020B0604020202020204" pitchFamily="34" charset="0"/>
              <a:buChar char="•"/>
            </a:pPr>
            <a:r>
              <a:rPr lang="en-US" dirty="0"/>
              <a:t>Assertions</a:t>
            </a:r>
          </a:p>
          <a:p>
            <a:pPr lvl="1">
              <a:lnSpc>
                <a:spcPct val="90000"/>
              </a:lnSpc>
              <a:spcBef>
                <a:spcPts val="0"/>
              </a:spcBef>
              <a:spcAft>
                <a:spcPts val="0"/>
              </a:spcAft>
              <a:buClr>
                <a:schemeClr val="lt1"/>
              </a:buClr>
              <a:buSzPts val="2000"/>
              <a:buFont typeface="Arial" panose="020B0604020202020204" pitchFamily="34" charset="0"/>
              <a:buChar char="•"/>
            </a:pPr>
            <a:r>
              <a:rPr lang="en-US" sz="2000" dirty="0"/>
              <a:t>Use a static assertion to test the value of a constant expression</a:t>
            </a:r>
          </a:p>
          <a:p>
            <a:pPr>
              <a:lnSpc>
                <a:spcPct val="90000"/>
              </a:lnSpc>
              <a:spcBef>
                <a:spcPts val="0"/>
              </a:spcBef>
              <a:spcAft>
                <a:spcPts val="0"/>
              </a:spcAft>
              <a:buClr>
                <a:schemeClr val="lt1"/>
              </a:buClr>
              <a:buSzPts val="2000"/>
              <a:buFont typeface="Arial" panose="020B0604020202020204" pitchFamily="34" charset="0"/>
              <a:buChar char="•"/>
            </a:pPr>
            <a:endParaRPr lang="en-US" dirty="0"/>
          </a:p>
          <a:p>
            <a:pPr>
              <a:lnSpc>
                <a:spcPct val="90000"/>
              </a:lnSpc>
              <a:spcBef>
                <a:spcPts val="0"/>
              </a:spcBef>
              <a:spcAft>
                <a:spcPts val="0"/>
              </a:spcAft>
              <a:buClr>
                <a:schemeClr val="lt1"/>
              </a:buClr>
              <a:buSzPts val="2000"/>
              <a:buFont typeface="Arial" panose="020B0604020202020204" pitchFamily="34" charset="0"/>
              <a:buChar char="•"/>
            </a:pPr>
            <a:r>
              <a:rPr lang="en-US" dirty="0"/>
              <a:t>Exceptions</a:t>
            </a:r>
          </a:p>
          <a:p>
            <a:pPr lvl="1">
              <a:lnSpc>
                <a:spcPct val="90000"/>
              </a:lnSpc>
              <a:spcBef>
                <a:spcPts val="0"/>
              </a:spcBef>
              <a:spcAft>
                <a:spcPts val="0"/>
              </a:spcAft>
              <a:buClr>
                <a:schemeClr val="lt1"/>
              </a:buClr>
              <a:buSzPts val="2000"/>
              <a:buFont typeface="Arial" panose="020B0604020202020204" pitchFamily="34" charset="0"/>
              <a:buChar char="•"/>
            </a:pPr>
            <a:r>
              <a:rPr lang="en-US" sz="2000" dirty="0"/>
              <a:t>Do not abruptly terminate the program</a:t>
            </a:r>
          </a:p>
          <a:p>
            <a:pPr>
              <a:lnSpc>
                <a:spcPct val="90000"/>
              </a:lnSpc>
              <a:spcBef>
                <a:spcPts val="0"/>
              </a:spcBef>
              <a:spcAft>
                <a:spcPts val="0"/>
              </a:spcAft>
              <a:buClr>
                <a:schemeClr val="lt1"/>
              </a:buClr>
              <a:buSzPts val="2000"/>
              <a:buFont typeface="Arial" panose="020B0604020202020204" pitchFamily="34" charset="0"/>
              <a:buChar char="•"/>
            </a:pPr>
            <a:r>
              <a:rPr lang="en-US" dirty="0"/>
              <a:t>Declaration and Initialization</a:t>
            </a:r>
          </a:p>
          <a:p>
            <a:pPr lvl="1">
              <a:lnSpc>
                <a:spcPct val="90000"/>
              </a:lnSpc>
              <a:spcBef>
                <a:spcPts val="0"/>
              </a:spcBef>
              <a:spcAft>
                <a:spcPts val="0"/>
              </a:spcAft>
              <a:buClr>
                <a:schemeClr val="lt1"/>
              </a:buClr>
              <a:buSzPts val="2000"/>
              <a:buFont typeface="Arial" panose="020B0604020202020204" pitchFamily="34" charset="0"/>
              <a:buChar char="•"/>
            </a:pPr>
            <a:r>
              <a:rPr lang="en-US" sz="2000" dirty="0"/>
              <a:t>Obey the one-definition rule</a:t>
            </a:r>
          </a:p>
          <a:p>
            <a:pPr>
              <a:lnSpc>
                <a:spcPct val="90000"/>
              </a:lnSpc>
              <a:spcBef>
                <a:spcPts val="0"/>
              </a:spcBef>
              <a:spcAft>
                <a:spcPts val="0"/>
              </a:spcAft>
              <a:buClr>
                <a:schemeClr val="lt1"/>
              </a:buClr>
              <a:buSzPts val="2000"/>
              <a:buFont typeface="Arial" panose="020B0604020202020204" pitchFamily="34" charset="0"/>
              <a:buChar char="•"/>
            </a:pPr>
            <a:r>
              <a:rPr lang="en-US" dirty="0"/>
              <a:t>Containers</a:t>
            </a:r>
          </a:p>
          <a:p>
            <a:pPr lvl="1">
              <a:lnSpc>
                <a:spcPct val="90000"/>
              </a:lnSpc>
              <a:spcBef>
                <a:spcPts val="0"/>
              </a:spcBef>
              <a:spcAft>
                <a:spcPts val="0"/>
              </a:spcAft>
              <a:buClr>
                <a:schemeClr val="lt1"/>
              </a:buClr>
              <a:buSzPts val="2000"/>
              <a:buFont typeface="Arial" panose="020B0604020202020204" pitchFamily="34" charset="0"/>
              <a:buChar char="•"/>
            </a:pPr>
            <a:r>
              <a:rPr lang="en-US" sz="2000" dirty="0"/>
              <a:t>Use valid iterator ranges</a:t>
            </a:r>
          </a:p>
          <a:p>
            <a:pPr>
              <a:lnSpc>
                <a:spcPct val="90000"/>
              </a:lnSpc>
              <a:spcBef>
                <a:spcPts val="0"/>
              </a:spcBef>
              <a:spcAft>
                <a:spcPts val="0"/>
              </a:spcAft>
              <a:buClr>
                <a:schemeClr val="lt1"/>
              </a:buClr>
              <a:buSzPts val="2000"/>
              <a:buFont typeface="Arial" panose="020B0604020202020204" pitchFamily="34" charset="0"/>
              <a:buChar char="•"/>
            </a:pPr>
            <a:r>
              <a:rPr lang="en-US" dirty="0"/>
              <a:t>Expressions</a:t>
            </a:r>
          </a:p>
          <a:p>
            <a:pPr lvl="1">
              <a:lnSpc>
                <a:spcPct val="90000"/>
              </a:lnSpc>
              <a:spcBef>
                <a:spcPts val="0"/>
              </a:spcBef>
              <a:spcAft>
                <a:spcPts val="0"/>
              </a:spcAft>
              <a:buClr>
                <a:schemeClr val="lt1"/>
              </a:buClr>
              <a:buSzPts val="2000"/>
              <a:buFont typeface="Arial" panose="020B0604020202020204" pitchFamily="34" charset="0"/>
              <a:buChar char="•"/>
            </a:pPr>
            <a:r>
              <a:rPr lang="en-US" sz="2000" dirty="0"/>
              <a:t>Do not delete an array through a pointer of the incorrect type</a:t>
            </a:r>
            <a:endParaRPr sz="2000" dirty="0"/>
          </a:p>
        </p:txBody>
      </p:sp>
      <p:pic>
        <p:nvPicPr>
          <p:cNvPr id="176" name="Google Shape;176;p6" descr="Green Pace logo"/>
          <p:cNvPicPr preferRelativeResize="0"/>
          <p:nvPr/>
        </p:nvPicPr>
        <p:blipFill>
          <a:blip r:embed="rId6">
            <a:alphaModFix/>
          </a:blip>
          <a:stretch>
            <a:fillRect/>
          </a:stretch>
        </p:blipFill>
        <p:spPr>
          <a:xfrm>
            <a:off x="11305399" y="5440526"/>
            <a:ext cx="886601" cy="1149225"/>
          </a:xfrm>
          <a:prstGeom prst="rect">
            <a:avLst/>
          </a:prstGeom>
          <a:noFill/>
          <a:ln>
            <a:noFill/>
          </a:ln>
        </p:spPr>
      </p:pic>
      <p:pic>
        <p:nvPicPr>
          <p:cNvPr id="2" name="luvvoice.com-20241018-YS2xxH">
            <a:hlinkClick r:id="" action="ppaction://media"/>
            <a:extLst>
              <a:ext uri="{FF2B5EF4-FFF2-40B4-BE49-F238E27FC236}">
                <a16:creationId xmlns:a16="http://schemas.microsoft.com/office/drawing/2014/main" id="{D783EF30-052E-1194-A2D1-3A4A08827C3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33556" y="6141823"/>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3296"/>
    </mc:Choice>
    <mc:Fallback xmlns="">
      <p:transition spd="slow" advTm="73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2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480183" y="506398"/>
            <a:ext cx="7958331" cy="1077229"/>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idx="1"/>
          </p:nvPr>
        </p:nvSpPr>
        <p:spPr>
          <a:xfrm>
            <a:off x="1042736" y="1699189"/>
            <a:ext cx="10041337" cy="4412853"/>
          </a:xfrm>
          <a:prstGeom prst="rect">
            <a:avLst/>
          </a:prstGeom>
          <a:noFill/>
          <a:ln>
            <a:noFill/>
          </a:ln>
        </p:spPr>
        <p:txBody>
          <a:bodyPr spcFirstLastPara="1" wrap="square" lIns="91425" tIns="45700" rIns="91425" bIns="45700" anchor="t" anchorCtr="0">
            <a:normAutofit fontScale="77500" lnSpcReduction="20000"/>
          </a:bodyPr>
          <a:lstStyle/>
          <a:p>
            <a:pPr>
              <a:lnSpc>
                <a:spcPct val="170000"/>
              </a:lnSpc>
              <a:spcBef>
                <a:spcPts val="0"/>
              </a:spcBef>
              <a:spcAft>
                <a:spcPts val="0"/>
              </a:spcAft>
              <a:buClr>
                <a:schemeClr val="lt1"/>
              </a:buClr>
              <a:buSzPts val="2000"/>
            </a:pPr>
            <a:r>
              <a:rPr lang="en-US" sz="3500" dirty="0"/>
              <a:t>Encryption At Rest</a:t>
            </a:r>
          </a:p>
          <a:p>
            <a:pPr lvl="1">
              <a:spcBef>
                <a:spcPts val="0"/>
              </a:spcBef>
              <a:spcAft>
                <a:spcPts val="0"/>
              </a:spcAft>
              <a:buClr>
                <a:schemeClr val="lt1"/>
              </a:buClr>
              <a:buSzPts val="2000"/>
            </a:pPr>
            <a:r>
              <a:rPr lang="en-US" sz="2600" dirty="0"/>
              <a:t>The form of encryption that protects data while it is stored. Ensures protection of data from being accessed while on a storage medium.</a:t>
            </a:r>
          </a:p>
          <a:p>
            <a:pPr>
              <a:lnSpc>
                <a:spcPct val="170000"/>
              </a:lnSpc>
              <a:spcBef>
                <a:spcPts val="0"/>
              </a:spcBef>
              <a:spcAft>
                <a:spcPts val="0"/>
              </a:spcAft>
              <a:buClr>
                <a:schemeClr val="lt1"/>
              </a:buClr>
              <a:buSzPts val="2000"/>
            </a:pPr>
            <a:r>
              <a:rPr lang="en-US" sz="3500" dirty="0"/>
              <a:t>Encryption At Flight</a:t>
            </a:r>
          </a:p>
          <a:p>
            <a:pPr lvl="1">
              <a:spcBef>
                <a:spcPts val="0"/>
              </a:spcBef>
              <a:spcAft>
                <a:spcPts val="0"/>
              </a:spcAft>
              <a:buClr>
                <a:schemeClr val="lt1"/>
              </a:buClr>
              <a:buSzPts val="2000"/>
            </a:pPr>
            <a:r>
              <a:rPr lang="en-US" sz="2600" dirty="0"/>
              <a:t>The form of encryption that protects data as it moves. Ensures that data is protects as it is sent from one source to another preventing hijacking while being transmitted. </a:t>
            </a:r>
          </a:p>
          <a:p>
            <a:pPr>
              <a:lnSpc>
                <a:spcPct val="170000"/>
              </a:lnSpc>
              <a:spcBef>
                <a:spcPts val="0"/>
              </a:spcBef>
              <a:spcAft>
                <a:spcPts val="0"/>
              </a:spcAft>
              <a:buClr>
                <a:schemeClr val="lt1"/>
              </a:buClr>
              <a:buSzPts val="2000"/>
            </a:pPr>
            <a:r>
              <a:rPr lang="en-US" sz="3500" dirty="0"/>
              <a:t>Encryption In Use</a:t>
            </a:r>
          </a:p>
          <a:p>
            <a:pPr lvl="1">
              <a:spcBef>
                <a:spcPts val="0"/>
              </a:spcBef>
              <a:spcAft>
                <a:spcPts val="0"/>
              </a:spcAft>
              <a:buClr>
                <a:schemeClr val="lt1"/>
              </a:buClr>
              <a:buSzPts val="2000"/>
            </a:pPr>
            <a:r>
              <a:rPr lang="en-US" sz="2600" dirty="0"/>
              <a:t>The form of encryption used to protect data while it is being processed and used. Ensuring that data is safe while actively being used. Can be intensive on the system.</a:t>
            </a:r>
            <a:endParaRPr sz="2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305399" y="5537429"/>
            <a:ext cx="886601" cy="1149225"/>
          </a:xfrm>
          <a:prstGeom prst="rect">
            <a:avLst/>
          </a:prstGeom>
          <a:noFill/>
          <a:ln>
            <a:noFill/>
          </a:ln>
        </p:spPr>
      </p:pic>
      <p:pic>
        <p:nvPicPr>
          <p:cNvPr id="3" name="Picture 2">
            <a:extLst>
              <a:ext uri="{FF2B5EF4-FFF2-40B4-BE49-F238E27FC236}">
                <a16:creationId xmlns:a16="http://schemas.microsoft.com/office/drawing/2014/main" id="{504DE018-A6C4-5D4D-C1CF-832B99C2FB0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61" b="99512" l="7471" r="99170">
                        <a14:foregroundMark x1="32813" y1="76270" x2="3760" y2="77100"/>
                        <a14:foregroundMark x1="3760" y1="77100" x2="781" y2="83594"/>
                        <a14:foregroundMark x1="781" y1="83594" x2="8936" y2="93066"/>
                        <a14:foregroundMark x1="8936" y1="93066" x2="41748" y2="99316"/>
                        <a14:foregroundMark x1="41748" y1="99316" x2="99170" y2="91748"/>
                        <a14:foregroundMark x1="99170" y1="91748" x2="86816" y2="74365"/>
                        <a14:foregroundMark x1="86816" y1="74365" x2="75000" y2="73340"/>
                        <a14:foregroundMark x1="75000" y1="73340" x2="63916" y2="81250"/>
                        <a14:foregroundMark x1="63916" y1="81250" x2="54199" y2="83252"/>
                        <a14:foregroundMark x1="54199" y1="83252" x2="44971" y2="82373"/>
                        <a14:foregroundMark x1="44971" y1="82373" x2="30078" y2="75391"/>
                        <a14:foregroundMark x1="13135" y1="71680" x2="4150" y2="73047"/>
                        <a14:foregroundMark x1="4150" y1="73047" x2="3223" y2="84863"/>
                        <a14:foregroundMark x1="3223" y1="84863" x2="7471" y2="93701"/>
                        <a14:foregroundMark x1="7471" y1="93701" x2="9424" y2="94922"/>
                        <a14:foregroundMark x1="5273" y1="72705" x2="879" y2="81982"/>
                        <a14:foregroundMark x1="879" y1="81982" x2="15723" y2="98340"/>
                        <a14:foregroundMark x1="15723" y1="98340" x2="22607" y2="99512"/>
                        <a14:foregroundMark x1="22607" y1="99512" x2="92578" y2="70801"/>
                        <a14:foregroundMark x1="92578" y1="70801" x2="88867" y2="74268"/>
                      </a14:backgroundRemoval>
                    </a14:imgEffect>
                  </a14:imgLayer>
                </a14:imgProps>
              </a:ext>
            </a:extLst>
          </a:blip>
          <a:stretch>
            <a:fillRect/>
          </a:stretch>
        </p:blipFill>
        <p:spPr>
          <a:xfrm>
            <a:off x="8045245" y="170240"/>
            <a:ext cx="1905001" cy="1905001"/>
          </a:xfrm>
          <a:prstGeom prst="rect">
            <a:avLst/>
          </a:prstGeom>
        </p:spPr>
      </p:pic>
      <p:pic>
        <p:nvPicPr>
          <p:cNvPr id="8" name="luvvoice.com-20241019-H9nP8X">
            <a:hlinkClick r:id="" action="ppaction://media"/>
            <a:extLst>
              <a:ext uri="{FF2B5EF4-FFF2-40B4-BE49-F238E27FC236}">
                <a16:creationId xmlns:a16="http://schemas.microsoft.com/office/drawing/2014/main" id="{905EAF1B-C2B1-1B11-134C-59E40C5D6AA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447165" y="6199291"/>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2440"/>
    </mc:Choice>
    <mc:Fallback xmlns="">
      <p:transition spd="slow" advTm="52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4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1404011" y="459264"/>
            <a:ext cx="7958331" cy="1077229"/>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idx="1"/>
          </p:nvPr>
        </p:nvSpPr>
        <p:spPr>
          <a:xfrm>
            <a:off x="1185430" y="1477502"/>
            <a:ext cx="9803412" cy="4921233"/>
          </a:xfrm>
          <a:prstGeom prst="rect">
            <a:avLst/>
          </a:prstGeom>
          <a:noFill/>
          <a:ln>
            <a:noFill/>
          </a:ln>
        </p:spPr>
        <p:txBody>
          <a:bodyPr spcFirstLastPara="1" wrap="square" lIns="91425" tIns="45700" rIns="91425" bIns="45700" anchor="t" anchorCtr="0">
            <a:normAutofit fontScale="92500" lnSpcReduction="10000"/>
          </a:bodyPr>
          <a:lstStyle/>
          <a:p>
            <a:pPr>
              <a:lnSpc>
                <a:spcPct val="150000"/>
              </a:lnSpc>
              <a:spcBef>
                <a:spcPts val="0"/>
              </a:spcBef>
              <a:spcAft>
                <a:spcPts val="0"/>
              </a:spcAft>
              <a:buClr>
                <a:schemeClr val="lt1"/>
              </a:buClr>
              <a:buSzPts val="2400"/>
            </a:pPr>
            <a:r>
              <a:rPr lang="en-US" sz="3600" dirty="0"/>
              <a:t>Authentication</a:t>
            </a:r>
          </a:p>
          <a:p>
            <a:pPr lvl="1">
              <a:lnSpc>
                <a:spcPct val="100000"/>
              </a:lnSpc>
              <a:spcBef>
                <a:spcPts val="0"/>
              </a:spcBef>
              <a:spcAft>
                <a:spcPts val="0"/>
              </a:spcAft>
              <a:buClr>
                <a:schemeClr val="lt1"/>
              </a:buClr>
              <a:buSzPts val="2400"/>
            </a:pPr>
            <a:r>
              <a:rPr lang="en-US" sz="2400" dirty="0"/>
              <a:t>Identifying users on the network and the process of granting them access within the network. </a:t>
            </a:r>
          </a:p>
          <a:p>
            <a:pPr>
              <a:lnSpc>
                <a:spcPct val="160000"/>
              </a:lnSpc>
              <a:spcBef>
                <a:spcPts val="0"/>
              </a:spcBef>
              <a:spcAft>
                <a:spcPts val="0"/>
              </a:spcAft>
              <a:buClr>
                <a:schemeClr val="lt1"/>
              </a:buClr>
              <a:buSzPts val="2400"/>
            </a:pPr>
            <a:r>
              <a:rPr lang="en-US" sz="3600" dirty="0"/>
              <a:t>Authorization</a:t>
            </a:r>
          </a:p>
          <a:p>
            <a:pPr lvl="1">
              <a:lnSpc>
                <a:spcPct val="100000"/>
              </a:lnSpc>
              <a:spcBef>
                <a:spcPts val="0"/>
              </a:spcBef>
              <a:spcAft>
                <a:spcPts val="0"/>
              </a:spcAft>
              <a:buClr>
                <a:schemeClr val="lt1"/>
              </a:buClr>
              <a:buSzPts val="2400"/>
            </a:pPr>
            <a:r>
              <a:rPr lang="en-US" sz="2400" dirty="0"/>
              <a:t>Defining access controls to decide who has access to what within the network based on permission and authorization.</a:t>
            </a:r>
          </a:p>
          <a:p>
            <a:pPr>
              <a:lnSpc>
                <a:spcPct val="160000"/>
              </a:lnSpc>
              <a:spcBef>
                <a:spcPts val="0"/>
              </a:spcBef>
              <a:spcAft>
                <a:spcPts val="0"/>
              </a:spcAft>
              <a:buClr>
                <a:schemeClr val="lt1"/>
              </a:buClr>
              <a:buSzPts val="2400"/>
            </a:pPr>
            <a:r>
              <a:rPr lang="en-US" sz="3600" dirty="0"/>
              <a:t>Accounting</a:t>
            </a:r>
          </a:p>
          <a:p>
            <a:pPr lvl="1">
              <a:lnSpc>
                <a:spcPct val="100000"/>
              </a:lnSpc>
              <a:spcBef>
                <a:spcPts val="0"/>
              </a:spcBef>
              <a:spcAft>
                <a:spcPts val="0"/>
              </a:spcAft>
              <a:buClr>
                <a:schemeClr val="lt1"/>
              </a:buClr>
              <a:buSzPts val="2400"/>
            </a:pPr>
            <a:r>
              <a:rPr lang="en-US" sz="2400" dirty="0"/>
              <a:t>Monitoring activity within the network. Looking at things such as what they accessed, for how long were they accessing the network and things within it, and sometimes from where did they access the network. </a:t>
            </a:r>
            <a:endParaRPr sz="2400" dirty="0"/>
          </a:p>
        </p:txBody>
      </p:sp>
      <p:pic>
        <p:nvPicPr>
          <p:cNvPr id="190" name="Google Shape;190;p8" descr="Green Pace logo"/>
          <p:cNvPicPr preferRelativeResize="0"/>
          <p:nvPr/>
        </p:nvPicPr>
        <p:blipFill>
          <a:blip r:embed="rId6">
            <a:alphaModFix/>
          </a:blip>
          <a:stretch>
            <a:fillRect/>
          </a:stretch>
        </p:blipFill>
        <p:spPr>
          <a:xfrm>
            <a:off x="11305399" y="5475331"/>
            <a:ext cx="886601" cy="1149225"/>
          </a:xfrm>
          <a:prstGeom prst="rect">
            <a:avLst/>
          </a:prstGeom>
          <a:noFill/>
          <a:ln>
            <a:noFill/>
          </a:ln>
        </p:spPr>
      </p:pic>
      <p:pic>
        <p:nvPicPr>
          <p:cNvPr id="4" name="Picture 3">
            <a:extLst>
              <a:ext uri="{FF2B5EF4-FFF2-40B4-BE49-F238E27FC236}">
                <a16:creationId xmlns:a16="http://schemas.microsoft.com/office/drawing/2014/main" id="{543C2019-ED17-5A80-1E4A-DDCF0162850A}"/>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backgroundRemoval t="35547" b="60352" l="4932" r="93848">
                        <a14:foregroundMark x1="24268" y1="48926" x2="24268" y2="48926"/>
                        <a14:foregroundMark x1="4932" y1="60010" x2="4932" y2="60010"/>
                        <a14:foregroundMark x1="51807" y1="45117" x2="51807" y2="45117"/>
                        <a14:foregroundMark x1="49854" y1="37207" x2="55371" y2="54199"/>
                        <a14:foregroundMark x1="46635" y1="44640" x2="45508" y2="43408"/>
                        <a14:foregroundMark x1="55371" y1="54199" x2="50410" y2="48771"/>
                        <a14:foregroundMark x1="45508" y1="43408" x2="41943" y2="56836"/>
                        <a14:foregroundMark x1="41943" y1="56836" x2="45020" y2="60205"/>
                        <a14:foregroundMark x1="72410" y1="52092" x2="76074" y2="46729"/>
                        <a14:foregroundMark x1="67236" y1="59668" x2="68033" y2="58501"/>
                        <a14:foregroundMark x1="86003" y1="55244" x2="88086" y2="57031"/>
                        <a14:foregroundMark x1="84198" y1="53696" x2="84212" y2="53708"/>
                        <a14:foregroundMark x1="78827" y1="49090" x2="83021" y2="52687"/>
                        <a14:foregroundMark x1="76074" y1="46729" x2="77058" y2="47573"/>
                        <a14:foregroundMark x1="88086" y1="57031" x2="93848" y2="59570"/>
                        <a14:backgroundMark x1="69971" y1="56592" x2="69971" y2="56592"/>
                        <a14:backgroundMark x1="71729" y1="52637" x2="70654" y2="55908"/>
                        <a14:backgroundMark x1="71631" y1="51855" x2="69873" y2="57471"/>
                        <a14:backgroundMark x1="68994" y1="56592" x2="68408" y2="58008"/>
                        <a14:backgroundMark x1="68750" y1="57764" x2="67773" y2="58203"/>
                        <a14:backgroundMark x1="48730" y1="43262" x2="48633" y2="46582"/>
                        <a14:backgroundMark x1="48389" y1="44678" x2="47217" y2="47656"/>
                        <a14:backgroundMark x1="48633" y1="46680" x2="50293" y2="47900"/>
                        <a14:backgroundMark x1="49512" y1="47461" x2="50049" y2="47900"/>
                        <a14:backgroundMark x1="49170" y1="47217" x2="50586" y2="48633"/>
                        <a14:backgroundMark x1="47754" y1="45557" x2="47217" y2="44922"/>
                        <a14:backgroundMark x1="47949" y1="43604" x2="47217" y2="46680"/>
                        <a14:backgroundMark x1="82178" y1="52490" x2="84619" y2="54150"/>
                        <a14:backgroundMark x1="83301" y1="53369" x2="82178" y2="52051"/>
                        <a14:backgroundMark x1="83496" y1="53613" x2="81201" y2="52197"/>
                        <a14:backgroundMark x1="81104" y1="52490" x2="83301" y2="52393"/>
                        <a14:backgroundMark x1="83301" y1="52393" x2="84033" y2="53271"/>
                        <a14:backgroundMark x1="84033" y1="53271" x2="82861" y2="52490"/>
                        <a14:backgroundMark x1="78467" y1="48193" x2="77539" y2="48438"/>
                        <a14:backgroundMark x1="84473" y1="54150" x2="85156" y2="54053"/>
                        <a14:backgroundMark x1="83740" y1="54590" x2="84717" y2="54395"/>
                        <a14:backgroundMark x1="83301" y1="54053" x2="84717" y2="54248"/>
                        <a14:backgroundMark x1="84814" y1="55029" x2="80859" y2="52197"/>
                      </a14:backgroundRemoval>
                    </a14:imgEffect>
                  </a14:imgLayer>
                </a14:imgProps>
              </a:ext>
            </a:extLst>
          </a:blip>
          <a:srcRect t="32497" b="36523"/>
          <a:stretch/>
        </p:blipFill>
        <p:spPr>
          <a:xfrm>
            <a:off x="7025704" y="728207"/>
            <a:ext cx="3463002" cy="1072852"/>
          </a:xfrm>
          <a:prstGeom prst="rect">
            <a:avLst/>
          </a:prstGeom>
        </p:spPr>
      </p:pic>
      <p:pic>
        <p:nvPicPr>
          <p:cNvPr id="8" name="luvvoice.com-20241019-wpvTAq">
            <a:hlinkClick r:id="" action="ppaction://media"/>
            <a:extLst>
              <a:ext uri="{FF2B5EF4-FFF2-40B4-BE49-F238E27FC236}">
                <a16:creationId xmlns:a16="http://schemas.microsoft.com/office/drawing/2014/main" id="{D4DF9A24-0A7F-E357-276B-01B714EFBFE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368076" y="6137193"/>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160"/>
    </mc:Choice>
    <mc:Fallback xmlns="">
      <p:transition spd="slow" advTm="11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195103" y="487545"/>
            <a:ext cx="7958331" cy="1077229"/>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idx="1"/>
          </p:nvPr>
        </p:nvSpPr>
        <p:spPr>
          <a:xfrm>
            <a:off x="1586483" y="1477503"/>
            <a:ext cx="7796540" cy="3997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is a useful tool to find a variety of vulnerabilities, poor coding techniques and problems within code. </a:t>
            </a:r>
            <a:endParaRPr dirty="0"/>
          </a:p>
        </p:txBody>
      </p:sp>
      <p:pic>
        <p:nvPicPr>
          <p:cNvPr id="197" name="Google Shape;197;g9504e29505_0_0" descr="Green Pace logo"/>
          <p:cNvPicPr preferRelativeResize="0"/>
          <p:nvPr/>
        </p:nvPicPr>
        <p:blipFill>
          <a:blip r:embed="rId6">
            <a:alphaModFix/>
          </a:blip>
          <a:stretch>
            <a:fillRect/>
          </a:stretch>
        </p:blipFill>
        <p:spPr>
          <a:xfrm>
            <a:off x="11305399" y="5475331"/>
            <a:ext cx="886601" cy="1149225"/>
          </a:xfrm>
          <a:prstGeom prst="rect">
            <a:avLst/>
          </a:prstGeom>
          <a:noFill/>
          <a:ln>
            <a:noFill/>
          </a:ln>
        </p:spPr>
      </p:pic>
      <p:pic>
        <p:nvPicPr>
          <p:cNvPr id="2" name="Picture 1">
            <a:extLst>
              <a:ext uri="{FF2B5EF4-FFF2-40B4-BE49-F238E27FC236}">
                <a16:creationId xmlns:a16="http://schemas.microsoft.com/office/drawing/2014/main" id="{DDBD034C-64CF-7DD9-D018-F2776BD17685}"/>
              </a:ext>
            </a:extLst>
          </p:cNvPr>
          <p:cNvPicPr>
            <a:picLocks noChangeAspect="1"/>
          </p:cNvPicPr>
          <p:nvPr/>
        </p:nvPicPr>
        <p:blipFill rotWithShape="1">
          <a:blip r:embed="rId7"/>
          <a:srcRect l="49662" t="26579" r="1022" b="30753"/>
          <a:stretch/>
        </p:blipFill>
        <p:spPr bwMode="auto">
          <a:xfrm>
            <a:off x="2116835" y="2554732"/>
            <a:ext cx="7796540" cy="3794666"/>
          </a:xfrm>
          <a:prstGeom prst="rect">
            <a:avLst/>
          </a:prstGeom>
          <a:ln>
            <a:noFill/>
          </a:ln>
          <a:extLst>
            <a:ext uri="{53640926-AAD7-44D8-BBD7-CCE9431645EC}">
              <a14:shadowObscured xmlns:a14="http://schemas.microsoft.com/office/drawing/2010/main"/>
            </a:ext>
          </a:extLst>
        </p:spPr>
      </p:pic>
      <p:pic>
        <p:nvPicPr>
          <p:cNvPr id="5" name="luvvoice.com-20241019-FTvKNP">
            <a:hlinkClick r:id="" action="ppaction://media"/>
            <a:extLst>
              <a:ext uri="{FF2B5EF4-FFF2-40B4-BE49-F238E27FC236}">
                <a16:creationId xmlns:a16="http://schemas.microsoft.com/office/drawing/2014/main" id="{FEE2B015-2EE5-A700-9C10-33BC5958B8D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364296" y="6221607"/>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9056"/>
    </mc:Choice>
    <mc:Fallback xmlns="">
      <p:transition spd="slow" advTm="19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7D70-1CCD-9861-E671-F72D36541A20}"/>
              </a:ext>
            </a:extLst>
          </p:cNvPr>
          <p:cNvSpPr>
            <a:spLocks noGrp="1"/>
          </p:cNvSpPr>
          <p:nvPr>
            <p:ph type="title"/>
          </p:nvPr>
        </p:nvSpPr>
        <p:spPr/>
        <p:txBody>
          <a:bodyPr/>
          <a:lstStyle/>
          <a:p>
            <a:pPr algn="l"/>
            <a:r>
              <a:rPr lang="en-US" dirty="0"/>
              <a:t>Test to see if a created collection is empty upon creation</a:t>
            </a:r>
          </a:p>
        </p:txBody>
      </p:sp>
      <p:pic>
        <p:nvPicPr>
          <p:cNvPr id="5" name="Content Placeholder 4">
            <a:extLst>
              <a:ext uri="{FF2B5EF4-FFF2-40B4-BE49-F238E27FC236}">
                <a16:creationId xmlns:a16="http://schemas.microsoft.com/office/drawing/2014/main" id="{1EC06A8B-7F02-2AB6-D6DC-6FB82EEE61C8}"/>
              </a:ext>
            </a:extLst>
          </p:cNvPr>
          <p:cNvPicPr>
            <a:picLocks noGrp="1" noChangeAspect="1"/>
          </p:cNvPicPr>
          <p:nvPr>
            <p:ph idx="1"/>
          </p:nvPr>
        </p:nvPicPr>
        <p:blipFill>
          <a:blip r:embed="rId4"/>
          <a:srcRect l="5980" t="43703" r="54515" b="36172"/>
          <a:stretch/>
        </p:blipFill>
        <p:spPr>
          <a:xfrm>
            <a:off x="1593611" y="2138814"/>
            <a:ext cx="9004778" cy="2580371"/>
          </a:xfrm>
        </p:spPr>
      </p:pic>
      <p:sp>
        <p:nvSpPr>
          <p:cNvPr id="6" name="TextBox 5">
            <a:extLst>
              <a:ext uri="{FF2B5EF4-FFF2-40B4-BE49-F238E27FC236}">
                <a16:creationId xmlns:a16="http://schemas.microsoft.com/office/drawing/2014/main" id="{0DEDE67F-B263-0498-22B2-78F3A76253C6}"/>
              </a:ext>
            </a:extLst>
          </p:cNvPr>
          <p:cNvSpPr txBox="1"/>
          <p:nvPr/>
        </p:nvSpPr>
        <p:spPr>
          <a:xfrm>
            <a:off x="1593611" y="4972714"/>
            <a:ext cx="8833757" cy="1323439"/>
          </a:xfrm>
          <a:prstGeom prst="rect">
            <a:avLst/>
          </a:prstGeom>
          <a:noFill/>
        </p:spPr>
        <p:txBody>
          <a:bodyPr wrap="square" rtlCol="0">
            <a:spAutoFit/>
          </a:bodyPr>
          <a:lstStyle/>
          <a:p>
            <a:r>
              <a:rPr lang="en-US" sz="2000" dirty="0"/>
              <a:t>This test is using ASSERT_TRUE to ensure that the collection is empty</a:t>
            </a:r>
          </a:p>
          <a:p>
            <a:endParaRPr lang="en-US" sz="2000" dirty="0"/>
          </a:p>
          <a:p>
            <a:r>
              <a:rPr lang="en-US" sz="2000" dirty="0"/>
              <a:t>Then uses ASSERT_EQ if it is empty to ensure that it’s size is Zero</a:t>
            </a:r>
          </a:p>
          <a:p>
            <a:r>
              <a:rPr lang="en-US" sz="2000" dirty="0"/>
              <a:t> </a:t>
            </a:r>
          </a:p>
        </p:txBody>
      </p:sp>
      <p:pic>
        <p:nvPicPr>
          <p:cNvPr id="9" name="luvvoice.com-20241019-HnFtaN">
            <a:hlinkClick r:id="" action="ppaction://media"/>
            <a:extLst>
              <a:ext uri="{FF2B5EF4-FFF2-40B4-BE49-F238E27FC236}">
                <a16:creationId xmlns:a16="http://schemas.microsoft.com/office/drawing/2014/main" id="{050CC517-2514-4BD4-F415-0A979C9B74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3681" y="6162745"/>
            <a:ext cx="487363" cy="487363"/>
          </a:xfrm>
          <a:prstGeom prst="rect">
            <a:avLst/>
          </a:prstGeom>
        </p:spPr>
      </p:pic>
    </p:spTree>
    <p:extLst>
      <p:ext uri="{BB962C8B-B14F-4D97-AF65-F5344CB8AC3E}">
        <p14:creationId xmlns:p14="http://schemas.microsoft.com/office/powerpoint/2010/main" val="3041417103"/>
      </p:ext>
    </p:extLst>
  </p:cSld>
  <p:clrMapOvr>
    <a:masterClrMapping/>
  </p:clrMapOvr>
  <mc:AlternateContent xmlns:mc="http://schemas.openxmlformats.org/markup-compatibility/2006" xmlns:p14="http://schemas.microsoft.com/office/powerpoint/2010/main">
    <mc:Choice Requires="p14">
      <p:transition spd="slow" p14:dur="2000" advTm="19440"/>
    </mc:Choice>
    <mc:Fallback xmlns="">
      <p:transition spd="slow" advTm="1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4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TM16401375[[fn=Madison]]</Template>
  <TotalTime>597</TotalTime>
  <Words>1266</Words>
  <Application>Microsoft Office PowerPoint</Application>
  <PresentationFormat>Widescreen</PresentationFormat>
  <Paragraphs>147</Paragraphs>
  <Slides>18</Slides>
  <Notes>14</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Wingdings</vt:lpstr>
      <vt:lpstr>MS Shell Dlg 2</vt:lpstr>
      <vt:lpstr>Arial</vt:lpstr>
      <vt:lpstr>Wingdings 3</vt:lpstr>
      <vt:lpstr>Century Gothic</vt:lpstr>
      <vt:lpstr>Calibri</vt:lpstr>
      <vt:lpstr>Times New Roman</vt:lpstr>
      <vt:lpstr>Madison</vt:lpstr>
      <vt:lpstr>Green Pace</vt:lpstr>
      <vt:lpstr>OVERVIEW: DEFENSE IN DEPTH</vt:lpstr>
      <vt:lpstr>THREATS MATRIX</vt:lpstr>
      <vt:lpstr>10 PRINCIPLES</vt:lpstr>
      <vt:lpstr>CODING STANDARDS</vt:lpstr>
      <vt:lpstr>ENCRYPTION POLICIES</vt:lpstr>
      <vt:lpstr>TRIPLE-A POLICIES</vt:lpstr>
      <vt:lpstr>Unit Testing</vt:lpstr>
      <vt:lpstr>Test to see if a created collection is empty upon creation</vt:lpstr>
      <vt:lpstr>Test to Verify the Max Size is greater than a set value</vt:lpstr>
      <vt:lpstr>Test to verify that resizing will decrease the collection</vt:lpstr>
      <vt:lpstr>Test the ensure that ASSERT_FALSE will work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Steven Anderson</cp:lastModifiedBy>
  <cp:revision>6</cp:revision>
  <dcterms:created xsi:type="dcterms:W3CDTF">2020-08-19T17:59:24Z</dcterms:created>
  <dcterms:modified xsi:type="dcterms:W3CDTF">2024-10-19T02:54:53Z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